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8"/>
  </p:notesMasterIdLst>
  <p:handoutMasterIdLst>
    <p:handoutMasterId r:id="rId59"/>
  </p:handoutMasterIdLst>
  <p:sldIdLst>
    <p:sldId id="256" r:id="rId2"/>
    <p:sldId id="257" r:id="rId3"/>
    <p:sldId id="397" r:id="rId4"/>
    <p:sldId id="398" r:id="rId5"/>
    <p:sldId id="406" r:id="rId6"/>
    <p:sldId id="373" r:id="rId7"/>
    <p:sldId id="399" r:id="rId8"/>
    <p:sldId id="258" r:id="rId9"/>
    <p:sldId id="407" r:id="rId10"/>
    <p:sldId id="411" r:id="rId11"/>
    <p:sldId id="387" r:id="rId12"/>
    <p:sldId id="329" r:id="rId13"/>
    <p:sldId id="408" r:id="rId14"/>
    <p:sldId id="409" r:id="rId15"/>
    <p:sldId id="410" r:id="rId16"/>
    <p:sldId id="368" r:id="rId17"/>
    <p:sldId id="374" r:id="rId18"/>
    <p:sldId id="331" r:id="rId19"/>
    <p:sldId id="375" r:id="rId20"/>
    <p:sldId id="391" r:id="rId21"/>
    <p:sldId id="376" r:id="rId22"/>
    <p:sldId id="332" r:id="rId23"/>
    <p:sldId id="352" r:id="rId24"/>
    <p:sldId id="333" r:id="rId25"/>
    <p:sldId id="369" r:id="rId26"/>
    <p:sldId id="334" r:id="rId27"/>
    <p:sldId id="335" r:id="rId28"/>
    <p:sldId id="345" r:id="rId29"/>
    <p:sldId id="347" r:id="rId30"/>
    <p:sldId id="381" r:id="rId31"/>
    <p:sldId id="370" r:id="rId32"/>
    <p:sldId id="348" r:id="rId33"/>
    <p:sldId id="434" r:id="rId34"/>
    <p:sldId id="433" r:id="rId35"/>
    <p:sldId id="429" r:id="rId36"/>
    <p:sldId id="430" r:id="rId37"/>
    <p:sldId id="431" r:id="rId38"/>
    <p:sldId id="435" r:id="rId39"/>
    <p:sldId id="437" r:id="rId40"/>
    <p:sldId id="444" r:id="rId41"/>
    <p:sldId id="445" r:id="rId42"/>
    <p:sldId id="446" r:id="rId43"/>
    <p:sldId id="447" r:id="rId44"/>
    <p:sldId id="418" r:id="rId45"/>
    <p:sldId id="419" r:id="rId46"/>
    <p:sldId id="420" r:id="rId47"/>
    <p:sldId id="421" r:id="rId48"/>
    <p:sldId id="448" r:id="rId49"/>
    <p:sldId id="449" r:id="rId50"/>
    <p:sldId id="450" r:id="rId51"/>
    <p:sldId id="451" r:id="rId52"/>
    <p:sldId id="452" r:id="rId53"/>
    <p:sldId id="453" r:id="rId54"/>
    <p:sldId id="357" r:id="rId55"/>
    <p:sldId id="328" r:id="rId56"/>
    <p:sldId id="297" r:id="rId57"/>
  </p:sldIdLst>
  <p:sldSz cx="9144000" cy="6858000" type="screen4x3"/>
  <p:notesSz cx="6950075" cy="923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9">
          <p15:clr>
            <a:srgbClr val="A4A3A4"/>
          </p15:clr>
        </p15:guide>
        <p15:guide id="2" pos="287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rard MacCrossan" initials="GM" lastIdx="1" clrIdx="0">
    <p:extLst/>
  </p:cmAuthor>
  <p:cmAuthor id="2" name="Gerard MacCrossan" initials="GM [2]" lastIdx="1" clrIdx="1">
    <p:extLst/>
  </p:cmAuthor>
  <p:cmAuthor id="3" name="Gerard MacCrossan" initials="GM [3]" lastIdx="1" clrIdx="2">
    <p:extLst/>
  </p:cmAuthor>
  <p:cmAuthor id="4" name="Gerard MacCrossan" initials="GM [4]" lastIdx="1" clrIdx="3">
    <p:extLst/>
  </p:cmAuthor>
  <p:cmAuthor id="5" name="Bradley Payne" initials="BP" lastIdx="1" clrIdx="4">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4A8C"/>
    <a:srgbClr val="00467C"/>
    <a:srgbClr val="CECCA8"/>
    <a:srgbClr val="919FA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180" autoAdjust="0"/>
    <p:restoredTop sz="64912" autoAdjust="0"/>
  </p:normalViewPr>
  <p:slideViewPr>
    <p:cSldViewPr snapToGrid="0" snapToObjects="1">
      <p:cViewPr varScale="1">
        <p:scale>
          <a:sx n="76" d="100"/>
          <a:sy n="76" d="100"/>
        </p:scale>
        <p:origin x="2237" y="43"/>
      </p:cViewPr>
      <p:guideLst>
        <p:guide orient="horz" pos="299"/>
        <p:guide pos="2876"/>
      </p:guideLst>
    </p:cSldViewPr>
  </p:slideViewPr>
  <p:notesTextViewPr>
    <p:cViewPr>
      <p:scale>
        <a:sx n="125" d="100"/>
        <a:sy n="125" d="100"/>
      </p:scale>
      <p:origin x="0" y="0"/>
    </p:cViewPr>
  </p:notesTextViewPr>
  <p:notesViewPr>
    <p:cSldViewPr snapToGrid="0" snapToObjects="1">
      <p:cViewPr varScale="1">
        <p:scale>
          <a:sx n="86" d="100"/>
          <a:sy n="86" d="100"/>
        </p:scale>
        <p:origin x="3822"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595" cy="463064"/>
          </a:xfrm>
          <a:prstGeom prst="rect">
            <a:avLst/>
          </a:prstGeom>
        </p:spPr>
        <p:txBody>
          <a:bodyPr vert="horz" lIns="90617" tIns="45309" rIns="90617" bIns="45309" rtlCol="0"/>
          <a:lstStyle>
            <a:lvl1pPr algn="l">
              <a:defRPr sz="1200"/>
            </a:lvl1pPr>
          </a:lstStyle>
          <a:p>
            <a:endParaRPr lang="en-US"/>
          </a:p>
        </p:txBody>
      </p:sp>
      <p:sp>
        <p:nvSpPr>
          <p:cNvPr id="3" name="Date Placeholder 2"/>
          <p:cNvSpPr>
            <a:spLocks noGrp="1"/>
          </p:cNvSpPr>
          <p:nvPr>
            <p:ph type="dt" sz="quarter" idx="1"/>
          </p:nvPr>
        </p:nvSpPr>
        <p:spPr>
          <a:xfrm>
            <a:off x="3936910" y="0"/>
            <a:ext cx="3011595" cy="463064"/>
          </a:xfrm>
          <a:prstGeom prst="rect">
            <a:avLst/>
          </a:prstGeom>
        </p:spPr>
        <p:txBody>
          <a:bodyPr vert="horz" lIns="90617" tIns="45309" rIns="90617" bIns="45309" rtlCol="0"/>
          <a:lstStyle>
            <a:lvl1pPr algn="r">
              <a:defRPr sz="1200"/>
            </a:lvl1pPr>
          </a:lstStyle>
          <a:p>
            <a:fld id="{DE309B07-E86C-43BC-9859-BE9A7ABE06F1}" type="datetimeFigureOut">
              <a:rPr lang="en-US" smtClean="0"/>
              <a:t>4/10/2018</a:t>
            </a:fld>
            <a:endParaRPr lang="en-US"/>
          </a:p>
        </p:txBody>
      </p:sp>
      <p:sp>
        <p:nvSpPr>
          <p:cNvPr id="4" name="Footer Placeholder 3"/>
          <p:cNvSpPr>
            <a:spLocks noGrp="1"/>
          </p:cNvSpPr>
          <p:nvPr>
            <p:ph type="ftr" sz="quarter" idx="2"/>
          </p:nvPr>
        </p:nvSpPr>
        <p:spPr>
          <a:xfrm>
            <a:off x="0" y="8773012"/>
            <a:ext cx="3011595" cy="463064"/>
          </a:xfrm>
          <a:prstGeom prst="rect">
            <a:avLst/>
          </a:prstGeom>
        </p:spPr>
        <p:txBody>
          <a:bodyPr vert="horz" lIns="90617" tIns="45309" rIns="90617" bIns="45309" rtlCol="0" anchor="b"/>
          <a:lstStyle>
            <a:lvl1pPr algn="l">
              <a:defRPr sz="1200"/>
            </a:lvl1pPr>
          </a:lstStyle>
          <a:p>
            <a:endParaRPr lang="en-US"/>
          </a:p>
        </p:txBody>
      </p:sp>
      <p:sp>
        <p:nvSpPr>
          <p:cNvPr id="5" name="Slide Number Placeholder 4"/>
          <p:cNvSpPr>
            <a:spLocks noGrp="1"/>
          </p:cNvSpPr>
          <p:nvPr>
            <p:ph type="sldNum" sz="quarter" idx="3"/>
          </p:nvPr>
        </p:nvSpPr>
        <p:spPr>
          <a:xfrm>
            <a:off x="3936910" y="8773012"/>
            <a:ext cx="3011595" cy="463064"/>
          </a:xfrm>
          <a:prstGeom prst="rect">
            <a:avLst/>
          </a:prstGeom>
        </p:spPr>
        <p:txBody>
          <a:bodyPr vert="horz" lIns="90617" tIns="45309" rIns="90617" bIns="45309" rtlCol="0" anchor="b"/>
          <a:lstStyle>
            <a:lvl1pPr algn="r">
              <a:defRPr sz="1200"/>
            </a:lvl1pPr>
          </a:lstStyle>
          <a:p>
            <a:fld id="{F8997908-2E47-4952-BD01-6F6B57CAD64A}" type="slidenum">
              <a:rPr lang="en-US" smtClean="0"/>
              <a:t>‹#›</a:t>
            </a:fld>
            <a:endParaRPr lang="en-US"/>
          </a:p>
        </p:txBody>
      </p:sp>
    </p:spTree>
    <p:extLst>
      <p:ext uri="{BB962C8B-B14F-4D97-AF65-F5344CB8AC3E}">
        <p14:creationId xmlns:p14="http://schemas.microsoft.com/office/powerpoint/2010/main" val="10787057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84" tIns="46242" rIns="92484" bIns="46242" rtlCol="0"/>
          <a:lstStyle>
            <a:lvl1pPr algn="l">
              <a:defRPr sz="1200"/>
            </a:lvl1pPr>
          </a:lstStyle>
          <a:p>
            <a:endParaRPr lang="en-US"/>
          </a:p>
        </p:txBody>
      </p:sp>
      <p:sp>
        <p:nvSpPr>
          <p:cNvPr id="3" name="Date Placeholder 2"/>
          <p:cNvSpPr>
            <a:spLocks noGrp="1"/>
          </p:cNvSpPr>
          <p:nvPr>
            <p:ph type="dt" idx="1"/>
          </p:nvPr>
        </p:nvSpPr>
        <p:spPr>
          <a:xfrm>
            <a:off x="3936768" y="0"/>
            <a:ext cx="3011699" cy="461804"/>
          </a:xfrm>
          <a:prstGeom prst="rect">
            <a:avLst/>
          </a:prstGeom>
        </p:spPr>
        <p:txBody>
          <a:bodyPr vert="horz" lIns="92484" tIns="46242" rIns="92484" bIns="46242" rtlCol="0"/>
          <a:lstStyle>
            <a:lvl1pPr algn="r">
              <a:defRPr sz="1200"/>
            </a:lvl1pPr>
          </a:lstStyle>
          <a:p>
            <a:fld id="{FB680FBC-BEDB-44D8-AEFB-72442CCD6BD7}" type="datetimeFigureOut">
              <a:rPr lang="en-US" smtClean="0"/>
              <a:t>4/10/2018</a:t>
            </a:fld>
            <a:endParaRPr lang="en-US"/>
          </a:p>
        </p:txBody>
      </p:sp>
      <p:sp>
        <p:nvSpPr>
          <p:cNvPr id="4" name="Slide Image Placeholder 3"/>
          <p:cNvSpPr>
            <a:spLocks noGrp="1" noRot="1" noChangeAspect="1"/>
          </p:cNvSpPr>
          <p:nvPr>
            <p:ph type="sldImg" idx="2"/>
          </p:nvPr>
        </p:nvSpPr>
        <p:spPr>
          <a:xfrm>
            <a:off x="1166813" y="693738"/>
            <a:ext cx="4616450" cy="3462337"/>
          </a:xfrm>
          <a:prstGeom prst="rect">
            <a:avLst/>
          </a:prstGeom>
          <a:noFill/>
          <a:ln w="12700">
            <a:solidFill>
              <a:prstClr val="black"/>
            </a:solidFill>
          </a:ln>
        </p:spPr>
        <p:txBody>
          <a:bodyPr vert="horz" lIns="92484" tIns="46242" rIns="92484" bIns="46242" rtlCol="0" anchor="ctr"/>
          <a:lstStyle/>
          <a:p>
            <a:endParaRPr lang="en-US"/>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484" tIns="46242" rIns="92484" bIns="4624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668"/>
            <a:ext cx="3011699" cy="461804"/>
          </a:xfrm>
          <a:prstGeom prst="rect">
            <a:avLst/>
          </a:prstGeom>
        </p:spPr>
        <p:txBody>
          <a:bodyPr vert="horz" lIns="92484" tIns="46242" rIns="92484" bIns="46242"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8"/>
            <a:ext cx="3011699" cy="461804"/>
          </a:xfrm>
          <a:prstGeom prst="rect">
            <a:avLst/>
          </a:prstGeom>
        </p:spPr>
        <p:txBody>
          <a:bodyPr vert="horz" lIns="92484" tIns="46242" rIns="92484" bIns="46242" rtlCol="0" anchor="b"/>
          <a:lstStyle>
            <a:lvl1pPr algn="r">
              <a:defRPr sz="1200"/>
            </a:lvl1pPr>
          </a:lstStyle>
          <a:p>
            <a:fld id="{4A4537D7-3D29-4A7F-9057-4B5E3EC21FFD}" type="slidenum">
              <a:rPr lang="en-US" smtClean="0"/>
              <a:t>‹#›</a:t>
            </a:fld>
            <a:endParaRPr lang="en-US"/>
          </a:p>
        </p:txBody>
      </p:sp>
    </p:spTree>
    <p:extLst>
      <p:ext uri="{BB962C8B-B14F-4D97-AF65-F5344CB8AC3E}">
        <p14:creationId xmlns:p14="http://schemas.microsoft.com/office/powerpoint/2010/main" val="872426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4A4537D7-3D29-4A7F-9057-4B5E3EC21FFD}" type="slidenum">
              <a:rPr lang="en-US" smtClean="0"/>
              <a:t>1</a:t>
            </a:fld>
            <a:endParaRPr lang="en-US"/>
          </a:p>
        </p:txBody>
      </p:sp>
    </p:spTree>
    <p:extLst>
      <p:ext uri="{BB962C8B-B14F-4D97-AF65-F5344CB8AC3E}">
        <p14:creationId xmlns:p14="http://schemas.microsoft.com/office/powerpoint/2010/main" val="50882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endParaRPr lang="en-US" b="0" i="1" dirty="0"/>
          </a:p>
        </p:txBody>
      </p:sp>
      <p:sp>
        <p:nvSpPr>
          <p:cNvPr id="4" name="Slide Number Placeholder 3"/>
          <p:cNvSpPr>
            <a:spLocks noGrp="1"/>
          </p:cNvSpPr>
          <p:nvPr>
            <p:ph type="sldNum" sz="quarter" idx="10"/>
          </p:nvPr>
        </p:nvSpPr>
        <p:spPr/>
        <p:txBody>
          <a:bodyPr/>
          <a:lstStyle/>
          <a:p>
            <a:fld id="{4A4537D7-3D29-4A7F-9057-4B5E3EC21FFD}" type="slidenum">
              <a:rPr lang="en-US" smtClean="0"/>
              <a:t>10</a:t>
            </a:fld>
            <a:endParaRPr lang="en-US"/>
          </a:p>
        </p:txBody>
      </p:sp>
    </p:spTree>
    <p:extLst>
      <p:ext uri="{BB962C8B-B14F-4D97-AF65-F5344CB8AC3E}">
        <p14:creationId xmlns:p14="http://schemas.microsoft.com/office/powerpoint/2010/main" val="3771163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b="1"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A4537D7-3D29-4A7F-9057-4B5E3EC21FFD}" type="slidenum">
              <a:rPr lang="en-US" smtClean="0"/>
              <a:t>11</a:t>
            </a:fld>
            <a:endParaRPr lang="en-US"/>
          </a:p>
        </p:txBody>
      </p:sp>
    </p:spTree>
    <p:extLst>
      <p:ext uri="{BB962C8B-B14F-4D97-AF65-F5344CB8AC3E}">
        <p14:creationId xmlns:p14="http://schemas.microsoft.com/office/powerpoint/2010/main" val="39854731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endParaRPr lang="en-US" dirty="0"/>
          </a:p>
        </p:txBody>
      </p:sp>
      <p:sp>
        <p:nvSpPr>
          <p:cNvPr id="4" name="Slide Number Placeholder 3"/>
          <p:cNvSpPr>
            <a:spLocks noGrp="1"/>
          </p:cNvSpPr>
          <p:nvPr>
            <p:ph type="sldNum" sz="quarter" idx="10"/>
          </p:nvPr>
        </p:nvSpPr>
        <p:spPr/>
        <p:txBody>
          <a:bodyPr/>
          <a:lstStyle/>
          <a:p>
            <a:fld id="{4A4537D7-3D29-4A7F-9057-4B5E3EC21FFD}" type="slidenum">
              <a:rPr lang="en-US" smtClean="0"/>
              <a:t>12</a:t>
            </a:fld>
            <a:endParaRPr lang="en-US"/>
          </a:p>
        </p:txBody>
      </p:sp>
    </p:spTree>
    <p:extLst>
      <p:ext uri="{BB962C8B-B14F-4D97-AF65-F5344CB8AC3E}">
        <p14:creationId xmlns:p14="http://schemas.microsoft.com/office/powerpoint/2010/main" val="28901898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4A4537D7-3D29-4A7F-9057-4B5E3EC21FFD}" type="slidenum">
              <a:rPr lang="en-US" smtClean="0"/>
              <a:t>13</a:t>
            </a:fld>
            <a:endParaRPr lang="en-US"/>
          </a:p>
        </p:txBody>
      </p:sp>
    </p:spTree>
    <p:extLst>
      <p:ext uri="{BB962C8B-B14F-4D97-AF65-F5344CB8AC3E}">
        <p14:creationId xmlns:p14="http://schemas.microsoft.com/office/powerpoint/2010/main" val="32356273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4A4537D7-3D29-4A7F-9057-4B5E3EC21FFD}" type="slidenum">
              <a:rPr lang="en-US" smtClean="0"/>
              <a:t>14</a:t>
            </a:fld>
            <a:endParaRPr lang="en-US"/>
          </a:p>
        </p:txBody>
      </p:sp>
    </p:spTree>
    <p:extLst>
      <p:ext uri="{BB962C8B-B14F-4D97-AF65-F5344CB8AC3E}">
        <p14:creationId xmlns:p14="http://schemas.microsoft.com/office/powerpoint/2010/main" val="18012719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cap="all" baseline="0" dirty="0"/>
          </a:p>
        </p:txBody>
      </p:sp>
      <p:sp>
        <p:nvSpPr>
          <p:cNvPr id="4" name="Slide Number Placeholder 3"/>
          <p:cNvSpPr>
            <a:spLocks noGrp="1"/>
          </p:cNvSpPr>
          <p:nvPr>
            <p:ph type="sldNum" sz="quarter" idx="10"/>
          </p:nvPr>
        </p:nvSpPr>
        <p:spPr/>
        <p:txBody>
          <a:bodyPr/>
          <a:lstStyle/>
          <a:p>
            <a:fld id="{4A4537D7-3D29-4A7F-9057-4B5E3EC21FFD}" type="slidenum">
              <a:rPr lang="en-US" smtClean="0"/>
              <a:t>15</a:t>
            </a:fld>
            <a:endParaRPr lang="en-US"/>
          </a:p>
        </p:txBody>
      </p:sp>
    </p:spTree>
    <p:extLst>
      <p:ext uri="{BB962C8B-B14F-4D97-AF65-F5344CB8AC3E}">
        <p14:creationId xmlns:p14="http://schemas.microsoft.com/office/powerpoint/2010/main" val="6509780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smtClean="0"/>
          </a:p>
        </p:txBody>
      </p:sp>
      <p:sp>
        <p:nvSpPr>
          <p:cNvPr id="4" name="Slide Number Placeholder 3"/>
          <p:cNvSpPr>
            <a:spLocks noGrp="1"/>
          </p:cNvSpPr>
          <p:nvPr>
            <p:ph type="sldNum" sz="quarter" idx="10"/>
          </p:nvPr>
        </p:nvSpPr>
        <p:spPr/>
        <p:txBody>
          <a:bodyPr/>
          <a:lstStyle/>
          <a:p>
            <a:fld id="{4A4537D7-3D29-4A7F-9057-4B5E3EC21FFD}" type="slidenum">
              <a:rPr lang="en-US" smtClean="0"/>
              <a:t>16</a:t>
            </a:fld>
            <a:endParaRPr lang="en-US"/>
          </a:p>
        </p:txBody>
      </p:sp>
    </p:spTree>
    <p:extLst>
      <p:ext uri="{BB962C8B-B14F-4D97-AF65-F5344CB8AC3E}">
        <p14:creationId xmlns:p14="http://schemas.microsoft.com/office/powerpoint/2010/main" val="20607025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4537D7-3D29-4A7F-9057-4B5E3EC21FFD}" type="slidenum">
              <a:rPr lang="en-US" smtClean="0"/>
              <a:t>17</a:t>
            </a:fld>
            <a:endParaRPr lang="en-US"/>
          </a:p>
        </p:txBody>
      </p:sp>
    </p:spTree>
    <p:extLst>
      <p:ext uri="{BB962C8B-B14F-4D97-AF65-F5344CB8AC3E}">
        <p14:creationId xmlns:p14="http://schemas.microsoft.com/office/powerpoint/2010/main" val="27697584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4537D7-3D29-4A7F-9057-4B5E3EC21FFD}" type="slidenum">
              <a:rPr lang="en-US" smtClean="0"/>
              <a:t>18</a:t>
            </a:fld>
            <a:endParaRPr lang="en-US"/>
          </a:p>
        </p:txBody>
      </p:sp>
    </p:spTree>
    <p:extLst>
      <p:ext uri="{BB962C8B-B14F-4D97-AF65-F5344CB8AC3E}">
        <p14:creationId xmlns:p14="http://schemas.microsoft.com/office/powerpoint/2010/main" val="8818521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p:txBody>
      </p:sp>
      <p:sp>
        <p:nvSpPr>
          <p:cNvPr id="4" name="Slide Number Placeholder 3"/>
          <p:cNvSpPr>
            <a:spLocks noGrp="1"/>
          </p:cNvSpPr>
          <p:nvPr>
            <p:ph type="sldNum" sz="quarter" idx="10"/>
          </p:nvPr>
        </p:nvSpPr>
        <p:spPr/>
        <p:txBody>
          <a:bodyPr/>
          <a:lstStyle/>
          <a:p>
            <a:fld id="{4A4537D7-3D29-4A7F-9057-4B5E3EC21FFD}" type="slidenum">
              <a:rPr lang="en-US" smtClean="0"/>
              <a:t>19</a:t>
            </a:fld>
            <a:endParaRPr lang="en-US"/>
          </a:p>
        </p:txBody>
      </p:sp>
    </p:spTree>
    <p:extLst>
      <p:ext uri="{BB962C8B-B14F-4D97-AF65-F5344CB8AC3E}">
        <p14:creationId xmlns:p14="http://schemas.microsoft.com/office/powerpoint/2010/main" val="3485393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4537D7-3D29-4A7F-9057-4B5E3EC21FFD}" type="slidenum">
              <a:rPr lang="en-US" smtClean="0"/>
              <a:t>2</a:t>
            </a:fld>
            <a:endParaRPr lang="en-US"/>
          </a:p>
        </p:txBody>
      </p:sp>
    </p:spTree>
    <p:extLst>
      <p:ext uri="{BB962C8B-B14F-4D97-AF65-F5344CB8AC3E}">
        <p14:creationId xmlns:p14="http://schemas.microsoft.com/office/powerpoint/2010/main" val="24186503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4A4537D7-3D29-4A7F-9057-4B5E3EC21FFD}" type="slidenum">
              <a:rPr lang="en-US" smtClean="0"/>
              <a:t>20</a:t>
            </a:fld>
            <a:endParaRPr lang="en-US"/>
          </a:p>
        </p:txBody>
      </p:sp>
    </p:spTree>
    <p:extLst>
      <p:ext uri="{BB962C8B-B14F-4D97-AF65-F5344CB8AC3E}">
        <p14:creationId xmlns:p14="http://schemas.microsoft.com/office/powerpoint/2010/main" val="31138889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4A4537D7-3D29-4A7F-9057-4B5E3EC21FFD}" type="slidenum">
              <a:rPr lang="en-US" smtClean="0"/>
              <a:t>21</a:t>
            </a:fld>
            <a:endParaRPr lang="en-US"/>
          </a:p>
        </p:txBody>
      </p:sp>
    </p:spTree>
    <p:extLst>
      <p:ext uri="{BB962C8B-B14F-4D97-AF65-F5344CB8AC3E}">
        <p14:creationId xmlns:p14="http://schemas.microsoft.com/office/powerpoint/2010/main" val="22608195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endParaRPr lang="en-US" b="0" i="1" dirty="0"/>
          </a:p>
        </p:txBody>
      </p:sp>
      <p:sp>
        <p:nvSpPr>
          <p:cNvPr id="4" name="Slide Number Placeholder 3"/>
          <p:cNvSpPr>
            <a:spLocks noGrp="1"/>
          </p:cNvSpPr>
          <p:nvPr>
            <p:ph type="sldNum" sz="quarter" idx="10"/>
          </p:nvPr>
        </p:nvSpPr>
        <p:spPr/>
        <p:txBody>
          <a:bodyPr/>
          <a:lstStyle/>
          <a:p>
            <a:fld id="{4A4537D7-3D29-4A7F-9057-4B5E3EC21FFD}" type="slidenum">
              <a:rPr lang="en-US" smtClean="0"/>
              <a:t>22</a:t>
            </a:fld>
            <a:endParaRPr lang="en-US"/>
          </a:p>
        </p:txBody>
      </p:sp>
    </p:spTree>
    <p:extLst>
      <p:ext uri="{BB962C8B-B14F-4D97-AF65-F5344CB8AC3E}">
        <p14:creationId xmlns:p14="http://schemas.microsoft.com/office/powerpoint/2010/main" val="2421015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4A4537D7-3D29-4A7F-9057-4B5E3EC21FFD}" type="slidenum">
              <a:rPr lang="en-US" smtClean="0"/>
              <a:t>23</a:t>
            </a:fld>
            <a:endParaRPr lang="en-US"/>
          </a:p>
        </p:txBody>
      </p:sp>
    </p:spTree>
    <p:extLst>
      <p:ext uri="{BB962C8B-B14F-4D97-AF65-F5344CB8AC3E}">
        <p14:creationId xmlns:p14="http://schemas.microsoft.com/office/powerpoint/2010/main" val="4945295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4A4537D7-3D29-4A7F-9057-4B5E3EC21FFD}" type="slidenum">
              <a:rPr lang="en-US" smtClean="0"/>
              <a:t>24</a:t>
            </a:fld>
            <a:endParaRPr lang="en-US"/>
          </a:p>
        </p:txBody>
      </p:sp>
    </p:spTree>
    <p:extLst>
      <p:ext uri="{BB962C8B-B14F-4D97-AF65-F5344CB8AC3E}">
        <p14:creationId xmlns:p14="http://schemas.microsoft.com/office/powerpoint/2010/main" val="4945295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endParaRPr lang="en-US" b="1" dirty="0"/>
          </a:p>
        </p:txBody>
      </p:sp>
      <p:sp>
        <p:nvSpPr>
          <p:cNvPr id="4" name="Slide Number Placeholder 3"/>
          <p:cNvSpPr>
            <a:spLocks noGrp="1"/>
          </p:cNvSpPr>
          <p:nvPr>
            <p:ph type="sldNum" sz="quarter" idx="10"/>
          </p:nvPr>
        </p:nvSpPr>
        <p:spPr/>
        <p:txBody>
          <a:bodyPr/>
          <a:lstStyle/>
          <a:p>
            <a:fld id="{4A4537D7-3D29-4A7F-9057-4B5E3EC21FFD}" type="slidenum">
              <a:rPr lang="en-US" smtClean="0"/>
              <a:t>25</a:t>
            </a:fld>
            <a:endParaRPr lang="en-US"/>
          </a:p>
        </p:txBody>
      </p:sp>
    </p:spTree>
    <p:extLst>
      <p:ext uri="{BB962C8B-B14F-4D97-AF65-F5344CB8AC3E}">
        <p14:creationId xmlns:p14="http://schemas.microsoft.com/office/powerpoint/2010/main" val="17269584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4A4537D7-3D29-4A7F-9057-4B5E3EC21FFD}" type="slidenum">
              <a:rPr lang="en-US" smtClean="0"/>
              <a:t>26</a:t>
            </a:fld>
            <a:endParaRPr lang="en-US"/>
          </a:p>
        </p:txBody>
      </p:sp>
    </p:spTree>
    <p:extLst>
      <p:ext uri="{BB962C8B-B14F-4D97-AF65-F5344CB8AC3E}">
        <p14:creationId xmlns:p14="http://schemas.microsoft.com/office/powerpoint/2010/main" val="35320347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endParaRPr lang="en-US" i="1" baseline="0" dirty="0" smtClean="0"/>
          </a:p>
        </p:txBody>
      </p:sp>
      <p:sp>
        <p:nvSpPr>
          <p:cNvPr id="4" name="Slide Number Placeholder 3"/>
          <p:cNvSpPr>
            <a:spLocks noGrp="1"/>
          </p:cNvSpPr>
          <p:nvPr>
            <p:ph type="sldNum" sz="quarter" idx="10"/>
          </p:nvPr>
        </p:nvSpPr>
        <p:spPr/>
        <p:txBody>
          <a:bodyPr/>
          <a:lstStyle/>
          <a:p>
            <a:fld id="{4A4537D7-3D29-4A7F-9057-4B5E3EC21FFD}" type="slidenum">
              <a:rPr lang="en-US" smtClean="0"/>
              <a:t>27</a:t>
            </a:fld>
            <a:endParaRPr lang="en-US"/>
          </a:p>
        </p:txBody>
      </p:sp>
    </p:spTree>
    <p:extLst>
      <p:ext uri="{BB962C8B-B14F-4D97-AF65-F5344CB8AC3E}">
        <p14:creationId xmlns:p14="http://schemas.microsoft.com/office/powerpoint/2010/main" val="29927172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4537D7-3D29-4A7F-9057-4B5E3EC21FFD}" type="slidenum">
              <a:rPr lang="en-US" smtClean="0"/>
              <a:t>28</a:t>
            </a:fld>
            <a:endParaRPr lang="en-US"/>
          </a:p>
        </p:txBody>
      </p:sp>
    </p:spTree>
    <p:extLst>
      <p:ext uri="{BB962C8B-B14F-4D97-AF65-F5344CB8AC3E}">
        <p14:creationId xmlns:p14="http://schemas.microsoft.com/office/powerpoint/2010/main" val="39837134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endParaRPr lang="en-US" dirty="0"/>
          </a:p>
        </p:txBody>
      </p:sp>
      <p:sp>
        <p:nvSpPr>
          <p:cNvPr id="4" name="Slide Number Placeholder 3"/>
          <p:cNvSpPr>
            <a:spLocks noGrp="1"/>
          </p:cNvSpPr>
          <p:nvPr>
            <p:ph type="sldNum" sz="quarter" idx="10"/>
          </p:nvPr>
        </p:nvSpPr>
        <p:spPr/>
        <p:txBody>
          <a:bodyPr/>
          <a:lstStyle/>
          <a:p>
            <a:fld id="{4A4537D7-3D29-4A7F-9057-4B5E3EC21FFD}" type="slidenum">
              <a:rPr lang="en-US" smtClean="0"/>
              <a:t>29</a:t>
            </a:fld>
            <a:endParaRPr lang="en-US"/>
          </a:p>
        </p:txBody>
      </p:sp>
    </p:spTree>
    <p:extLst>
      <p:ext uri="{BB962C8B-B14F-4D97-AF65-F5344CB8AC3E}">
        <p14:creationId xmlns:p14="http://schemas.microsoft.com/office/powerpoint/2010/main" val="1462572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smtClean="0"/>
          </a:p>
        </p:txBody>
      </p:sp>
      <p:sp>
        <p:nvSpPr>
          <p:cNvPr id="4" name="Slide Number Placeholder 3"/>
          <p:cNvSpPr>
            <a:spLocks noGrp="1"/>
          </p:cNvSpPr>
          <p:nvPr>
            <p:ph type="sldNum" sz="quarter" idx="10"/>
          </p:nvPr>
        </p:nvSpPr>
        <p:spPr/>
        <p:txBody>
          <a:bodyPr/>
          <a:lstStyle/>
          <a:p>
            <a:fld id="{4A4537D7-3D29-4A7F-9057-4B5E3EC21FFD}" type="slidenum">
              <a:rPr lang="en-US" smtClean="0"/>
              <a:t>3</a:t>
            </a:fld>
            <a:endParaRPr lang="en-US"/>
          </a:p>
        </p:txBody>
      </p:sp>
    </p:spTree>
    <p:extLst>
      <p:ext uri="{BB962C8B-B14F-4D97-AF65-F5344CB8AC3E}">
        <p14:creationId xmlns:p14="http://schemas.microsoft.com/office/powerpoint/2010/main" val="18600841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4537D7-3D29-4A7F-9057-4B5E3EC21FFD}" type="slidenum">
              <a:rPr lang="en-US" smtClean="0"/>
              <a:t>30</a:t>
            </a:fld>
            <a:endParaRPr lang="en-US"/>
          </a:p>
        </p:txBody>
      </p:sp>
    </p:spTree>
    <p:extLst>
      <p:ext uri="{BB962C8B-B14F-4D97-AF65-F5344CB8AC3E}">
        <p14:creationId xmlns:p14="http://schemas.microsoft.com/office/powerpoint/2010/main" val="1030785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4537D7-3D29-4A7F-9057-4B5E3EC21FFD}" type="slidenum">
              <a:rPr lang="en-US" smtClean="0"/>
              <a:t>31</a:t>
            </a:fld>
            <a:endParaRPr lang="en-US"/>
          </a:p>
        </p:txBody>
      </p:sp>
    </p:spTree>
    <p:extLst>
      <p:ext uri="{BB962C8B-B14F-4D97-AF65-F5344CB8AC3E}">
        <p14:creationId xmlns:p14="http://schemas.microsoft.com/office/powerpoint/2010/main" val="7752794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endParaRPr lang="en-US" b="1" i="0" dirty="0" smtClean="0"/>
          </a:p>
        </p:txBody>
      </p:sp>
      <p:sp>
        <p:nvSpPr>
          <p:cNvPr id="4" name="Slide Number Placeholder 3"/>
          <p:cNvSpPr>
            <a:spLocks noGrp="1"/>
          </p:cNvSpPr>
          <p:nvPr>
            <p:ph type="sldNum" sz="quarter" idx="10"/>
          </p:nvPr>
        </p:nvSpPr>
        <p:spPr/>
        <p:txBody>
          <a:bodyPr/>
          <a:lstStyle/>
          <a:p>
            <a:fld id="{4A4537D7-3D29-4A7F-9057-4B5E3EC21FFD}" type="slidenum">
              <a:rPr lang="en-US" smtClean="0"/>
              <a:t>32</a:t>
            </a:fld>
            <a:endParaRPr lang="en-US"/>
          </a:p>
        </p:txBody>
      </p:sp>
    </p:spTree>
    <p:extLst>
      <p:ext uri="{BB962C8B-B14F-4D97-AF65-F5344CB8AC3E}">
        <p14:creationId xmlns:p14="http://schemas.microsoft.com/office/powerpoint/2010/main" val="1307055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4537D7-3D29-4A7F-9057-4B5E3EC21FFD}" type="slidenum">
              <a:rPr lang="en-US" smtClean="0"/>
              <a:t>33</a:t>
            </a:fld>
            <a:endParaRPr lang="en-US"/>
          </a:p>
        </p:txBody>
      </p:sp>
    </p:spTree>
    <p:extLst>
      <p:ext uri="{BB962C8B-B14F-4D97-AF65-F5344CB8AC3E}">
        <p14:creationId xmlns:p14="http://schemas.microsoft.com/office/powerpoint/2010/main" val="42025550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4537D7-3D29-4A7F-9057-4B5E3EC21FFD}" type="slidenum">
              <a:rPr lang="en-US" smtClean="0"/>
              <a:t>34</a:t>
            </a:fld>
            <a:endParaRPr lang="en-US"/>
          </a:p>
        </p:txBody>
      </p:sp>
    </p:spTree>
    <p:extLst>
      <p:ext uri="{BB962C8B-B14F-4D97-AF65-F5344CB8AC3E}">
        <p14:creationId xmlns:p14="http://schemas.microsoft.com/office/powerpoint/2010/main" val="40750476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smtClean="0"/>
          </a:p>
        </p:txBody>
      </p:sp>
      <p:sp>
        <p:nvSpPr>
          <p:cNvPr id="4" name="Slide Number Placeholder 3"/>
          <p:cNvSpPr>
            <a:spLocks noGrp="1"/>
          </p:cNvSpPr>
          <p:nvPr>
            <p:ph type="sldNum" sz="quarter" idx="10"/>
          </p:nvPr>
        </p:nvSpPr>
        <p:spPr/>
        <p:txBody>
          <a:bodyPr/>
          <a:lstStyle/>
          <a:p>
            <a:fld id="{4A4537D7-3D29-4A7F-9057-4B5E3EC21FFD}" type="slidenum">
              <a:rPr lang="en-US" smtClean="0"/>
              <a:t>35</a:t>
            </a:fld>
            <a:endParaRPr lang="en-US"/>
          </a:p>
        </p:txBody>
      </p:sp>
    </p:spTree>
    <p:extLst>
      <p:ext uri="{BB962C8B-B14F-4D97-AF65-F5344CB8AC3E}">
        <p14:creationId xmlns:p14="http://schemas.microsoft.com/office/powerpoint/2010/main" val="32747789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6170"/>
            <a:endParaRPr lang="en-US" dirty="0"/>
          </a:p>
        </p:txBody>
      </p:sp>
      <p:sp>
        <p:nvSpPr>
          <p:cNvPr id="4" name="Slide Number Placeholder 3"/>
          <p:cNvSpPr>
            <a:spLocks noGrp="1"/>
          </p:cNvSpPr>
          <p:nvPr>
            <p:ph type="sldNum" sz="quarter" idx="10"/>
          </p:nvPr>
        </p:nvSpPr>
        <p:spPr/>
        <p:txBody>
          <a:bodyPr/>
          <a:lstStyle/>
          <a:p>
            <a:fld id="{4A4537D7-3D29-4A7F-9057-4B5E3EC21FFD}" type="slidenum">
              <a:rPr lang="en-US" smtClean="0"/>
              <a:t>36</a:t>
            </a:fld>
            <a:endParaRPr lang="en-US"/>
          </a:p>
        </p:txBody>
      </p:sp>
    </p:spTree>
    <p:extLst>
      <p:ext uri="{BB962C8B-B14F-4D97-AF65-F5344CB8AC3E}">
        <p14:creationId xmlns:p14="http://schemas.microsoft.com/office/powerpoint/2010/main" val="37340631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6543" indent="-226543">
              <a:buFont typeface="+mj-lt"/>
              <a:buAutoNum type="arabicPeriod"/>
            </a:pPr>
            <a:endParaRPr lang="en-US" dirty="0"/>
          </a:p>
        </p:txBody>
      </p:sp>
      <p:sp>
        <p:nvSpPr>
          <p:cNvPr id="4" name="Slide Number Placeholder 3"/>
          <p:cNvSpPr>
            <a:spLocks noGrp="1"/>
          </p:cNvSpPr>
          <p:nvPr>
            <p:ph type="sldNum" sz="quarter" idx="10"/>
          </p:nvPr>
        </p:nvSpPr>
        <p:spPr/>
        <p:txBody>
          <a:bodyPr/>
          <a:lstStyle/>
          <a:p>
            <a:fld id="{4A4537D7-3D29-4A7F-9057-4B5E3EC21FFD}" type="slidenum">
              <a:rPr lang="en-US" smtClean="0"/>
              <a:t>37</a:t>
            </a:fld>
            <a:endParaRPr lang="en-US"/>
          </a:p>
        </p:txBody>
      </p:sp>
    </p:spTree>
    <p:extLst>
      <p:ext uri="{BB962C8B-B14F-4D97-AF65-F5344CB8AC3E}">
        <p14:creationId xmlns:p14="http://schemas.microsoft.com/office/powerpoint/2010/main" val="2398415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4537D7-3D29-4A7F-9057-4B5E3EC21FFD}" type="slidenum">
              <a:rPr lang="en-US" smtClean="0"/>
              <a:t>38</a:t>
            </a:fld>
            <a:endParaRPr lang="en-US"/>
          </a:p>
        </p:txBody>
      </p:sp>
    </p:spTree>
    <p:extLst>
      <p:ext uri="{BB962C8B-B14F-4D97-AF65-F5344CB8AC3E}">
        <p14:creationId xmlns:p14="http://schemas.microsoft.com/office/powerpoint/2010/main" val="6001921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6170">
              <a:defRPr/>
            </a:pPr>
            <a:endParaRPr lang="en-US" b="1" dirty="0"/>
          </a:p>
        </p:txBody>
      </p:sp>
      <p:sp>
        <p:nvSpPr>
          <p:cNvPr id="4" name="Slide Number Placeholder 3"/>
          <p:cNvSpPr>
            <a:spLocks noGrp="1"/>
          </p:cNvSpPr>
          <p:nvPr>
            <p:ph type="sldNum" sz="quarter" idx="10"/>
          </p:nvPr>
        </p:nvSpPr>
        <p:spPr/>
        <p:txBody>
          <a:bodyPr/>
          <a:lstStyle/>
          <a:p>
            <a:fld id="{4A4537D7-3D29-4A7F-9057-4B5E3EC21FFD}" type="slidenum">
              <a:rPr lang="en-US" smtClean="0"/>
              <a:t>39</a:t>
            </a:fld>
            <a:endParaRPr lang="en-US"/>
          </a:p>
        </p:txBody>
      </p:sp>
    </p:spTree>
    <p:extLst>
      <p:ext uri="{BB962C8B-B14F-4D97-AF65-F5344CB8AC3E}">
        <p14:creationId xmlns:p14="http://schemas.microsoft.com/office/powerpoint/2010/main" val="7634172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A4537D7-3D29-4A7F-9057-4B5E3EC21FFD}" type="slidenum">
              <a:rPr lang="en-US" smtClean="0"/>
              <a:t>4</a:t>
            </a:fld>
            <a:endParaRPr lang="en-US"/>
          </a:p>
        </p:txBody>
      </p:sp>
    </p:spTree>
    <p:extLst>
      <p:ext uri="{BB962C8B-B14F-4D97-AF65-F5344CB8AC3E}">
        <p14:creationId xmlns:p14="http://schemas.microsoft.com/office/powerpoint/2010/main" val="17199999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b="1" i="0" baseline="0" dirty="0" smtClean="0"/>
          </a:p>
        </p:txBody>
      </p:sp>
      <p:sp>
        <p:nvSpPr>
          <p:cNvPr id="4" name="Slide Number Placeholder 3"/>
          <p:cNvSpPr>
            <a:spLocks noGrp="1"/>
          </p:cNvSpPr>
          <p:nvPr>
            <p:ph type="sldNum" sz="quarter" idx="10"/>
          </p:nvPr>
        </p:nvSpPr>
        <p:spPr/>
        <p:txBody>
          <a:bodyPr/>
          <a:lstStyle/>
          <a:p>
            <a:fld id="{4A4537D7-3D29-4A7F-9057-4B5E3EC21FFD}" type="slidenum">
              <a:rPr lang="en-US" smtClean="0"/>
              <a:t>40</a:t>
            </a:fld>
            <a:endParaRPr lang="en-US"/>
          </a:p>
        </p:txBody>
      </p:sp>
    </p:spTree>
    <p:extLst>
      <p:ext uri="{BB962C8B-B14F-4D97-AF65-F5344CB8AC3E}">
        <p14:creationId xmlns:p14="http://schemas.microsoft.com/office/powerpoint/2010/main" val="16303994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A4537D7-3D29-4A7F-9057-4B5E3EC21FF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401834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A4537D7-3D29-4A7F-9057-4B5E3EC21FF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475365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4A4537D7-3D29-4A7F-9057-4B5E3EC21FFD}" type="slidenum">
              <a:rPr lang="en-US" smtClean="0"/>
              <a:t>43</a:t>
            </a:fld>
            <a:endParaRPr lang="en-US"/>
          </a:p>
        </p:txBody>
      </p:sp>
    </p:spTree>
    <p:extLst>
      <p:ext uri="{BB962C8B-B14F-4D97-AF65-F5344CB8AC3E}">
        <p14:creationId xmlns:p14="http://schemas.microsoft.com/office/powerpoint/2010/main" val="9142000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4A4537D7-3D29-4A7F-9057-4B5E3EC21FFD}" type="slidenum">
              <a:rPr lang="en-US" smtClean="0"/>
              <a:t>44</a:t>
            </a:fld>
            <a:endParaRPr lang="en-US"/>
          </a:p>
        </p:txBody>
      </p:sp>
    </p:spTree>
    <p:extLst>
      <p:ext uri="{BB962C8B-B14F-4D97-AF65-F5344CB8AC3E}">
        <p14:creationId xmlns:p14="http://schemas.microsoft.com/office/powerpoint/2010/main" val="252678641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4A4537D7-3D29-4A7F-9057-4B5E3EC21FFD}" type="slidenum">
              <a:rPr lang="en-US" smtClean="0"/>
              <a:t>45</a:t>
            </a:fld>
            <a:endParaRPr lang="en-US"/>
          </a:p>
        </p:txBody>
      </p:sp>
    </p:spTree>
    <p:extLst>
      <p:ext uri="{BB962C8B-B14F-4D97-AF65-F5344CB8AC3E}">
        <p14:creationId xmlns:p14="http://schemas.microsoft.com/office/powerpoint/2010/main" val="154593935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4537D7-3D29-4A7F-9057-4B5E3EC21FFD}" type="slidenum">
              <a:rPr lang="en-US" smtClean="0"/>
              <a:t>46</a:t>
            </a:fld>
            <a:endParaRPr lang="en-US"/>
          </a:p>
        </p:txBody>
      </p:sp>
    </p:spTree>
    <p:extLst>
      <p:ext uri="{BB962C8B-B14F-4D97-AF65-F5344CB8AC3E}">
        <p14:creationId xmlns:p14="http://schemas.microsoft.com/office/powerpoint/2010/main" val="25620827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4537D7-3D29-4A7F-9057-4B5E3EC21FFD}" type="slidenum">
              <a:rPr lang="en-US" smtClean="0"/>
              <a:t>47</a:t>
            </a:fld>
            <a:endParaRPr lang="en-US"/>
          </a:p>
        </p:txBody>
      </p:sp>
    </p:spTree>
    <p:extLst>
      <p:ext uri="{BB962C8B-B14F-4D97-AF65-F5344CB8AC3E}">
        <p14:creationId xmlns:p14="http://schemas.microsoft.com/office/powerpoint/2010/main" val="183417044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endParaRPr lang="en-US" altLang="en-US" b="1" i="0" baseline="0" dirty="0" smtClean="0"/>
          </a:p>
        </p:txBody>
      </p:sp>
      <p:sp>
        <p:nvSpPr>
          <p:cNvPr id="4" name="Slide Number Placeholder 3"/>
          <p:cNvSpPr>
            <a:spLocks noGrp="1"/>
          </p:cNvSpPr>
          <p:nvPr>
            <p:ph type="sldNum" sz="quarter" idx="10"/>
          </p:nvPr>
        </p:nvSpPr>
        <p:spPr/>
        <p:txBody>
          <a:bodyPr/>
          <a:lstStyle/>
          <a:p>
            <a:fld id="{4A4537D7-3D29-4A7F-9057-4B5E3EC21FFD}" type="slidenum">
              <a:rPr lang="en-US" smtClean="0"/>
              <a:t>48</a:t>
            </a:fld>
            <a:endParaRPr lang="en-US"/>
          </a:p>
        </p:txBody>
      </p:sp>
    </p:spTree>
    <p:extLst>
      <p:ext uri="{BB962C8B-B14F-4D97-AF65-F5344CB8AC3E}">
        <p14:creationId xmlns:p14="http://schemas.microsoft.com/office/powerpoint/2010/main" val="207717483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endParaRPr lang="en-US" b="1" baseline="0" dirty="0" smtClean="0"/>
          </a:p>
        </p:txBody>
      </p:sp>
      <p:sp>
        <p:nvSpPr>
          <p:cNvPr id="4" name="Slide Number Placeholder 3"/>
          <p:cNvSpPr>
            <a:spLocks noGrp="1"/>
          </p:cNvSpPr>
          <p:nvPr>
            <p:ph type="sldNum" sz="quarter" idx="10"/>
          </p:nvPr>
        </p:nvSpPr>
        <p:spPr/>
        <p:txBody>
          <a:bodyPr/>
          <a:lstStyle/>
          <a:p>
            <a:fld id="{4A4537D7-3D29-4A7F-9057-4B5E3EC21FFD}" type="slidenum">
              <a:rPr lang="en-US" smtClean="0"/>
              <a:t>49</a:t>
            </a:fld>
            <a:endParaRPr lang="en-US"/>
          </a:p>
        </p:txBody>
      </p:sp>
    </p:spTree>
    <p:extLst>
      <p:ext uri="{BB962C8B-B14F-4D97-AF65-F5344CB8AC3E}">
        <p14:creationId xmlns:p14="http://schemas.microsoft.com/office/powerpoint/2010/main" val="40154554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4537D7-3D29-4A7F-9057-4B5E3EC21FFD}" type="slidenum">
              <a:rPr lang="en-US" smtClean="0"/>
              <a:t>5</a:t>
            </a:fld>
            <a:endParaRPr lang="en-US"/>
          </a:p>
        </p:txBody>
      </p:sp>
    </p:spTree>
    <p:extLst>
      <p:ext uri="{BB962C8B-B14F-4D97-AF65-F5344CB8AC3E}">
        <p14:creationId xmlns:p14="http://schemas.microsoft.com/office/powerpoint/2010/main" val="160561563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06170">
              <a:buFont typeface="+mj-lt"/>
              <a:buNone/>
            </a:pPr>
            <a:endParaRPr lang="en-US" altLang="en-US" b="1" i="0" baseline="0" dirty="0" smtClean="0"/>
          </a:p>
        </p:txBody>
      </p:sp>
      <p:sp>
        <p:nvSpPr>
          <p:cNvPr id="4" name="Slide Number Placeholder 3"/>
          <p:cNvSpPr>
            <a:spLocks noGrp="1"/>
          </p:cNvSpPr>
          <p:nvPr>
            <p:ph type="sldNum" sz="quarter" idx="10"/>
          </p:nvPr>
        </p:nvSpPr>
        <p:spPr/>
        <p:txBody>
          <a:bodyPr/>
          <a:lstStyle/>
          <a:p>
            <a:fld id="{4A4537D7-3D29-4A7F-9057-4B5E3EC21FFD}" type="slidenum">
              <a:rPr lang="en-US" smtClean="0"/>
              <a:t>50</a:t>
            </a:fld>
            <a:endParaRPr lang="en-US"/>
          </a:p>
        </p:txBody>
      </p:sp>
    </p:spTree>
    <p:extLst>
      <p:ext uri="{BB962C8B-B14F-4D97-AF65-F5344CB8AC3E}">
        <p14:creationId xmlns:p14="http://schemas.microsoft.com/office/powerpoint/2010/main" val="134565393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p:cNvSpPr>
            <a:spLocks noGrp="1"/>
          </p:cNvSpPr>
          <p:nvPr>
            <p:ph type="sldNum" sz="quarter" idx="10"/>
          </p:nvPr>
        </p:nvSpPr>
        <p:spPr/>
        <p:txBody>
          <a:bodyPr/>
          <a:lstStyle/>
          <a:p>
            <a:fld id="{4A4537D7-3D29-4A7F-9057-4B5E3EC21FFD}" type="slidenum">
              <a:rPr lang="en-US" smtClean="0"/>
              <a:t>51</a:t>
            </a:fld>
            <a:endParaRPr lang="en-US"/>
          </a:p>
        </p:txBody>
      </p:sp>
    </p:spTree>
    <p:extLst>
      <p:ext uri="{BB962C8B-B14F-4D97-AF65-F5344CB8AC3E}">
        <p14:creationId xmlns:p14="http://schemas.microsoft.com/office/powerpoint/2010/main" val="421679595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1" i="0" baseline="0" dirty="0" smtClean="0"/>
          </a:p>
        </p:txBody>
      </p:sp>
      <p:sp>
        <p:nvSpPr>
          <p:cNvPr id="4" name="Slide Number Placeholder 3"/>
          <p:cNvSpPr>
            <a:spLocks noGrp="1"/>
          </p:cNvSpPr>
          <p:nvPr>
            <p:ph type="sldNum" sz="quarter" idx="10"/>
          </p:nvPr>
        </p:nvSpPr>
        <p:spPr/>
        <p:txBody>
          <a:bodyPr/>
          <a:lstStyle/>
          <a:p>
            <a:fld id="{4A4537D7-3D29-4A7F-9057-4B5E3EC21FFD}" type="slidenum">
              <a:rPr lang="en-US" smtClean="0"/>
              <a:t>52</a:t>
            </a:fld>
            <a:endParaRPr lang="en-US"/>
          </a:p>
        </p:txBody>
      </p:sp>
    </p:spTree>
    <p:extLst>
      <p:ext uri="{BB962C8B-B14F-4D97-AF65-F5344CB8AC3E}">
        <p14:creationId xmlns:p14="http://schemas.microsoft.com/office/powerpoint/2010/main" val="22435395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baseline="0" dirty="0" smtClean="0"/>
          </a:p>
        </p:txBody>
      </p:sp>
      <p:sp>
        <p:nvSpPr>
          <p:cNvPr id="4" name="Slide Number Placeholder 3"/>
          <p:cNvSpPr>
            <a:spLocks noGrp="1"/>
          </p:cNvSpPr>
          <p:nvPr>
            <p:ph type="sldNum" sz="quarter" idx="10"/>
          </p:nvPr>
        </p:nvSpPr>
        <p:spPr/>
        <p:txBody>
          <a:bodyPr/>
          <a:lstStyle/>
          <a:p>
            <a:fld id="{4A4537D7-3D29-4A7F-9057-4B5E3EC21FFD}" type="slidenum">
              <a:rPr lang="en-US" smtClean="0"/>
              <a:t>53</a:t>
            </a:fld>
            <a:endParaRPr lang="en-US"/>
          </a:p>
        </p:txBody>
      </p:sp>
    </p:spTree>
    <p:extLst>
      <p:ext uri="{BB962C8B-B14F-4D97-AF65-F5344CB8AC3E}">
        <p14:creationId xmlns:p14="http://schemas.microsoft.com/office/powerpoint/2010/main" val="327520518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endParaRPr lang="en-US" b="1" dirty="0"/>
          </a:p>
        </p:txBody>
      </p:sp>
      <p:sp>
        <p:nvSpPr>
          <p:cNvPr id="4" name="Slide Number Placeholder 3"/>
          <p:cNvSpPr>
            <a:spLocks noGrp="1"/>
          </p:cNvSpPr>
          <p:nvPr>
            <p:ph type="sldNum" sz="quarter" idx="10"/>
          </p:nvPr>
        </p:nvSpPr>
        <p:spPr/>
        <p:txBody>
          <a:bodyPr/>
          <a:lstStyle/>
          <a:p>
            <a:fld id="{4A4537D7-3D29-4A7F-9057-4B5E3EC21FFD}" type="slidenum">
              <a:rPr lang="en-US" smtClean="0"/>
              <a:t>54</a:t>
            </a:fld>
            <a:endParaRPr lang="en-US"/>
          </a:p>
        </p:txBody>
      </p:sp>
    </p:spTree>
    <p:extLst>
      <p:ext uri="{BB962C8B-B14F-4D97-AF65-F5344CB8AC3E}">
        <p14:creationId xmlns:p14="http://schemas.microsoft.com/office/powerpoint/2010/main" val="35439017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endParaRPr lang="en-US" b="1" dirty="0"/>
          </a:p>
        </p:txBody>
      </p:sp>
      <p:sp>
        <p:nvSpPr>
          <p:cNvPr id="4" name="Slide Number Placeholder 3"/>
          <p:cNvSpPr>
            <a:spLocks noGrp="1"/>
          </p:cNvSpPr>
          <p:nvPr>
            <p:ph type="sldNum" sz="quarter" idx="10"/>
          </p:nvPr>
        </p:nvSpPr>
        <p:spPr/>
        <p:txBody>
          <a:bodyPr/>
          <a:lstStyle/>
          <a:p>
            <a:fld id="{4A4537D7-3D29-4A7F-9057-4B5E3EC21FFD}" type="slidenum">
              <a:rPr lang="en-US" smtClean="0"/>
              <a:t>55</a:t>
            </a:fld>
            <a:endParaRPr lang="en-US"/>
          </a:p>
        </p:txBody>
      </p:sp>
    </p:spTree>
    <p:extLst>
      <p:ext uri="{BB962C8B-B14F-4D97-AF65-F5344CB8AC3E}">
        <p14:creationId xmlns:p14="http://schemas.microsoft.com/office/powerpoint/2010/main" val="371861427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4537D7-3D29-4A7F-9057-4B5E3EC21FFD}" type="slidenum">
              <a:rPr lang="en-US" smtClean="0"/>
              <a:t>56</a:t>
            </a:fld>
            <a:endParaRPr lang="en-US"/>
          </a:p>
        </p:txBody>
      </p:sp>
    </p:spTree>
    <p:extLst>
      <p:ext uri="{BB962C8B-B14F-4D97-AF65-F5344CB8AC3E}">
        <p14:creationId xmlns:p14="http://schemas.microsoft.com/office/powerpoint/2010/main" val="107532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i="0" baseline="0" dirty="0" smtClean="0">
              <a:solidFill>
                <a:srgbClr val="FF0000"/>
              </a:solidFill>
            </a:endParaRPr>
          </a:p>
        </p:txBody>
      </p:sp>
      <p:sp>
        <p:nvSpPr>
          <p:cNvPr id="4" name="Slide Number Placeholder 3"/>
          <p:cNvSpPr>
            <a:spLocks noGrp="1"/>
          </p:cNvSpPr>
          <p:nvPr>
            <p:ph type="sldNum" sz="quarter" idx="10"/>
          </p:nvPr>
        </p:nvSpPr>
        <p:spPr/>
        <p:txBody>
          <a:bodyPr/>
          <a:lstStyle/>
          <a:p>
            <a:fld id="{4A4537D7-3D29-4A7F-9057-4B5E3EC21FFD}" type="slidenum">
              <a:rPr lang="en-US" smtClean="0"/>
              <a:t>6</a:t>
            </a:fld>
            <a:endParaRPr lang="en-US"/>
          </a:p>
        </p:txBody>
      </p:sp>
    </p:spTree>
    <p:extLst>
      <p:ext uri="{BB962C8B-B14F-4D97-AF65-F5344CB8AC3E}">
        <p14:creationId xmlns:p14="http://schemas.microsoft.com/office/powerpoint/2010/main" val="3834503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i="1" baseline="0" dirty="0" smtClean="0">
              <a:solidFill>
                <a:srgbClr val="FF0000"/>
              </a:solidFill>
            </a:endParaRPr>
          </a:p>
        </p:txBody>
      </p:sp>
      <p:sp>
        <p:nvSpPr>
          <p:cNvPr id="4" name="Slide Number Placeholder 3"/>
          <p:cNvSpPr>
            <a:spLocks noGrp="1"/>
          </p:cNvSpPr>
          <p:nvPr>
            <p:ph type="sldNum" sz="quarter" idx="10"/>
          </p:nvPr>
        </p:nvSpPr>
        <p:spPr/>
        <p:txBody>
          <a:bodyPr/>
          <a:lstStyle/>
          <a:p>
            <a:fld id="{4A4537D7-3D29-4A7F-9057-4B5E3EC21FFD}" type="slidenum">
              <a:rPr lang="en-US" smtClean="0"/>
              <a:t>7</a:t>
            </a:fld>
            <a:endParaRPr lang="en-US"/>
          </a:p>
        </p:txBody>
      </p:sp>
    </p:spTree>
    <p:extLst>
      <p:ext uri="{BB962C8B-B14F-4D97-AF65-F5344CB8AC3E}">
        <p14:creationId xmlns:p14="http://schemas.microsoft.com/office/powerpoint/2010/main" val="2699995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altLang="en-US" sz="1600" b="1"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4A4537D7-3D29-4A7F-9057-4B5E3EC21FFD}" type="slidenum">
              <a:rPr lang="en-US" smtClean="0"/>
              <a:t>8</a:t>
            </a:fld>
            <a:endParaRPr lang="en-US"/>
          </a:p>
        </p:txBody>
      </p:sp>
    </p:spTree>
    <p:extLst>
      <p:ext uri="{BB962C8B-B14F-4D97-AF65-F5344CB8AC3E}">
        <p14:creationId xmlns:p14="http://schemas.microsoft.com/office/powerpoint/2010/main" val="15859423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4537D7-3D29-4A7F-9057-4B5E3EC21FFD}" type="slidenum">
              <a:rPr lang="en-US" smtClean="0"/>
              <a:t>9</a:t>
            </a:fld>
            <a:endParaRPr lang="en-US"/>
          </a:p>
        </p:txBody>
      </p:sp>
    </p:spTree>
    <p:extLst>
      <p:ext uri="{BB962C8B-B14F-4D97-AF65-F5344CB8AC3E}">
        <p14:creationId xmlns:p14="http://schemas.microsoft.com/office/powerpoint/2010/main" val="17001459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9D6679E-48D8-B64D-9F50-62A1ED029ADB}"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9D0740-9057-A440-83F0-D81A9D2B18CA}" type="slidenum">
              <a:rPr lang="en-US" smtClean="0"/>
              <a:t>‹#›</a:t>
            </a:fld>
            <a:endParaRPr lang="en-US"/>
          </a:p>
        </p:txBody>
      </p:sp>
    </p:spTree>
    <p:extLst>
      <p:ext uri="{BB962C8B-B14F-4D97-AF65-F5344CB8AC3E}">
        <p14:creationId xmlns:p14="http://schemas.microsoft.com/office/powerpoint/2010/main" val="35888235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9D6679E-48D8-B64D-9F50-62A1ED029ADB}"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9D0740-9057-A440-83F0-D81A9D2B18CA}" type="slidenum">
              <a:rPr lang="en-US" smtClean="0"/>
              <a:t>‹#›</a:t>
            </a:fld>
            <a:endParaRPr lang="en-US"/>
          </a:p>
        </p:txBody>
      </p:sp>
    </p:spTree>
    <p:extLst>
      <p:ext uri="{BB962C8B-B14F-4D97-AF65-F5344CB8AC3E}">
        <p14:creationId xmlns:p14="http://schemas.microsoft.com/office/powerpoint/2010/main" val="3294613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9D6679E-48D8-B64D-9F50-62A1ED029ADB}"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9D0740-9057-A440-83F0-D81A9D2B18CA}" type="slidenum">
              <a:rPr lang="en-US" smtClean="0"/>
              <a:t>‹#›</a:t>
            </a:fld>
            <a:endParaRPr lang="en-US"/>
          </a:p>
        </p:txBody>
      </p:sp>
    </p:spTree>
    <p:extLst>
      <p:ext uri="{BB962C8B-B14F-4D97-AF65-F5344CB8AC3E}">
        <p14:creationId xmlns:p14="http://schemas.microsoft.com/office/powerpoint/2010/main" val="231283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327804"/>
            <a:ext cx="4038600" cy="379835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327804"/>
            <a:ext cx="4038600" cy="379835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E9D6679E-48D8-B64D-9F50-62A1ED029ADB}"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9D0740-9057-A440-83F0-D81A9D2B18CA}" type="slidenum">
              <a:rPr lang="en-US" smtClean="0"/>
              <a:t>‹#›</a:t>
            </a:fld>
            <a:endParaRPr lang="en-US"/>
          </a:p>
        </p:txBody>
      </p:sp>
    </p:spTree>
    <p:extLst>
      <p:ext uri="{BB962C8B-B14F-4D97-AF65-F5344CB8AC3E}">
        <p14:creationId xmlns:p14="http://schemas.microsoft.com/office/powerpoint/2010/main" val="24016492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2174875"/>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814637"/>
            <a:ext cx="4040188" cy="33115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217487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814637"/>
            <a:ext cx="4041775" cy="33115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E9D6679E-48D8-B64D-9F50-62A1ED029ADB}" type="datetimeFigureOut">
              <a:rPr lang="en-US" smtClean="0"/>
              <a:t>4/10/2018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A9D0740-9057-A440-83F0-D81A9D2B18CA}" type="slidenum">
              <a:rPr lang="en-US" smtClean="0"/>
              <a:t>‹#›</a:t>
            </a:fld>
            <a:endParaRPr lang="en-US"/>
          </a:p>
        </p:txBody>
      </p:sp>
    </p:spTree>
    <p:extLst>
      <p:ext uri="{BB962C8B-B14F-4D97-AF65-F5344CB8AC3E}">
        <p14:creationId xmlns:p14="http://schemas.microsoft.com/office/powerpoint/2010/main" val="3162974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9D6679E-48D8-B64D-9F50-62A1ED029ADB}" type="datetimeFigureOut">
              <a:rPr lang="en-US" smtClean="0"/>
              <a:t>4/10/2018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A9D0740-9057-A440-83F0-D81A9D2B18CA}" type="slidenum">
              <a:rPr lang="en-US" smtClean="0"/>
              <a:t>‹#›</a:t>
            </a:fld>
            <a:endParaRPr lang="en-US"/>
          </a:p>
        </p:txBody>
      </p:sp>
    </p:spTree>
    <p:extLst>
      <p:ext uri="{BB962C8B-B14F-4D97-AF65-F5344CB8AC3E}">
        <p14:creationId xmlns:p14="http://schemas.microsoft.com/office/powerpoint/2010/main" val="38391623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D6679E-48D8-B64D-9F50-62A1ED029ADB}" type="datetimeFigureOut">
              <a:rPr lang="en-US" smtClean="0"/>
              <a:t>4/10/2018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A9D0740-9057-A440-83F0-D81A9D2B18CA}" type="slidenum">
              <a:rPr lang="en-US" smtClean="0"/>
              <a:t>‹#›</a:t>
            </a:fld>
            <a:endParaRPr lang="en-US"/>
          </a:p>
        </p:txBody>
      </p:sp>
    </p:spTree>
    <p:extLst>
      <p:ext uri="{BB962C8B-B14F-4D97-AF65-F5344CB8AC3E}">
        <p14:creationId xmlns:p14="http://schemas.microsoft.com/office/powerpoint/2010/main" val="5740749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55981"/>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1155981"/>
            <a:ext cx="5111750" cy="497018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2318031"/>
            <a:ext cx="3008313" cy="380813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9D6679E-48D8-B64D-9F50-62A1ED029ADB}"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9D0740-9057-A440-83F0-D81A9D2B18CA}" type="slidenum">
              <a:rPr lang="en-US" smtClean="0"/>
              <a:t>‹#›</a:t>
            </a:fld>
            <a:endParaRPr lang="en-US"/>
          </a:p>
        </p:txBody>
      </p:sp>
    </p:spTree>
    <p:extLst>
      <p:ext uri="{BB962C8B-B14F-4D97-AF65-F5344CB8AC3E}">
        <p14:creationId xmlns:p14="http://schemas.microsoft.com/office/powerpoint/2010/main" val="2004070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168185"/>
            <a:ext cx="5486400" cy="355938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9D6679E-48D8-B64D-9F50-62A1ED029ADB}"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9D0740-9057-A440-83F0-D81A9D2B18CA}" type="slidenum">
              <a:rPr lang="en-US" smtClean="0"/>
              <a:t>‹#›</a:t>
            </a:fld>
            <a:endParaRPr lang="en-US"/>
          </a:p>
        </p:txBody>
      </p:sp>
    </p:spTree>
    <p:extLst>
      <p:ext uri="{BB962C8B-B14F-4D97-AF65-F5344CB8AC3E}">
        <p14:creationId xmlns:p14="http://schemas.microsoft.com/office/powerpoint/2010/main" val="2877261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18480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2327804"/>
            <a:ext cx="8229600" cy="379835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D6679E-48D8-B64D-9F50-62A1ED029ADB}" type="datetimeFigureOut">
              <a:rPr lang="en-US" smtClean="0"/>
              <a:t>4/10/2018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9D0740-9057-A440-83F0-D81A9D2B18CA}" type="slidenum">
              <a:rPr lang="en-US" smtClean="0"/>
              <a:t>‹#›</a:t>
            </a:fld>
            <a:endParaRPr lang="en-US"/>
          </a:p>
        </p:txBody>
      </p:sp>
      <p:grpSp>
        <p:nvGrpSpPr>
          <p:cNvPr id="16" name="Group 15"/>
          <p:cNvGrpSpPr/>
          <p:nvPr userDrawn="1"/>
        </p:nvGrpSpPr>
        <p:grpSpPr>
          <a:xfrm>
            <a:off x="0" y="0"/>
            <a:ext cx="9144000" cy="1158141"/>
            <a:chOff x="0" y="0"/>
            <a:chExt cx="9144000" cy="1158141"/>
          </a:xfrm>
        </p:grpSpPr>
        <p:sp>
          <p:nvSpPr>
            <p:cNvPr id="8" name="Rectangle 7"/>
            <p:cNvSpPr/>
            <p:nvPr userDrawn="1"/>
          </p:nvSpPr>
          <p:spPr>
            <a:xfrm>
              <a:off x="0" y="0"/>
              <a:ext cx="2146300" cy="823310"/>
            </a:xfrm>
            <a:prstGeom prst="rect">
              <a:avLst/>
            </a:prstGeom>
            <a:solidFill>
              <a:srgbClr val="104A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2146300" y="0"/>
              <a:ext cx="6997700" cy="823310"/>
            </a:xfrm>
            <a:prstGeom prst="rect">
              <a:avLst/>
            </a:prstGeom>
            <a:solidFill>
              <a:srgbClr val="919FA3">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rotWithShape="1">
            <a:blip r:embed="rId11">
              <a:alphaModFix amt="50000"/>
              <a:extLst>
                <a:ext uri="{28A0092B-C50C-407E-A947-70E740481C1C}">
                  <a14:useLocalDpi xmlns:a14="http://schemas.microsoft.com/office/drawing/2010/main" val="0"/>
                </a:ext>
              </a:extLst>
            </a:blip>
            <a:srcRect t="16922" b="53994"/>
            <a:stretch/>
          </p:blipFill>
          <p:spPr>
            <a:xfrm>
              <a:off x="2252431" y="0"/>
              <a:ext cx="2959299" cy="834593"/>
            </a:xfrm>
            <a:prstGeom prst="rect">
              <a:avLst/>
            </a:prstGeom>
          </p:spPr>
        </p:pic>
        <p:pic>
          <p:nvPicPr>
            <p:cNvPr id="12" name="Picture 11"/>
            <p:cNvPicPr>
              <a:picLocks noChangeAspect="1"/>
            </p:cNvPicPr>
            <p:nvPr userDrawn="1"/>
          </p:nvPicPr>
          <p:blipFill>
            <a:blip r:embed="rId12"/>
            <a:stretch>
              <a:fillRect/>
            </a:stretch>
          </p:blipFill>
          <p:spPr>
            <a:xfrm>
              <a:off x="2260603" y="283099"/>
              <a:ext cx="2997197" cy="377425"/>
            </a:xfrm>
            <a:prstGeom prst="rect">
              <a:avLst/>
            </a:prstGeom>
          </p:spPr>
        </p:pic>
        <p:pic>
          <p:nvPicPr>
            <p:cNvPr id="14" name="Picture 13"/>
            <p:cNvPicPr>
              <a:picLocks noChangeAspect="1"/>
            </p:cNvPicPr>
            <p:nvPr userDrawn="1"/>
          </p:nvPicPr>
          <p:blipFill>
            <a:blip r:embed="rId13"/>
            <a:stretch>
              <a:fillRect/>
            </a:stretch>
          </p:blipFill>
          <p:spPr>
            <a:xfrm>
              <a:off x="156445" y="222458"/>
              <a:ext cx="2087919" cy="440783"/>
            </a:xfrm>
            <a:prstGeom prst="rect">
              <a:avLst/>
            </a:prstGeom>
          </p:spPr>
        </p:pic>
        <p:sp>
          <p:nvSpPr>
            <p:cNvPr id="15" name="Rectangle 14"/>
            <p:cNvSpPr/>
            <p:nvPr userDrawn="1"/>
          </p:nvSpPr>
          <p:spPr>
            <a:xfrm>
              <a:off x="0" y="823310"/>
              <a:ext cx="9144000" cy="334831"/>
            </a:xfrm>
            <a:prstGeom prst="rect">
              <a:avLst/>
            </a:prstGeom>
            <a:solidFill>
              <a:srgbClr val="CECCA8">
                <a:alpha val="6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0367803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www.txsmartbuy.com/contracts?filterBy=TXMAS" TargetMode="External"/><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5593" y="1643067"/>
            <a:ext cx="8205952" cy="1470025"/>
          </a:xfrm>
        </p:spPr>
        <p:txBody>
          <a:bodyPr>
            <a:normAutofit/>
          </a:bodyPr>
          <a:lstStyle/>
          <a:p>
            <a:r>
              <a:rPr lang="en-US" altLang="en-US" b="1" dirty="0" smtClean="0">
                <a:latin typeface="Arial" panose="020B0604020202020204" pitchFamily="34" charset="0"/>
                <a:cs typeface="Arial" panose="020B0604020202020204" pitchFamily="34" charset="0"/>
              </a:rPr>
              <a:t>TXMAS Quote Order Process</a:t>
            </a:r>
            <a:endParaRPr lang="en-US" dirty="0">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851338" y="3742837"/>
            <a:ext cx="7606862" cy="1855075"/>
          </a:xfrm>
        </p:spPr>
        <p:txBody>
          <a:bodyPr>
            <a:normAutofit/>
          </a:bodyPr>
          <a:lstStyle/>
          <a:p>
            <a:r>
              <a:rPr lang="en-US" altLang="en-US" sz="2600" b="1" dirty="0">
                <a:solidFill>
                  <a:schemeClr val="hlink"/>
                </a:solidFill>
                <a:latin typeface="Arial" panose="020B0604020202020204" pitchFamily="34" charset="0"/>
                <a:cs typeface="Arial" panose="020B0604020202020204" pitchFamily="34" charset="0"/>
              </a:rPr>
              <a:t>Presented by </a:t>
            </a:r>
          </a:p>
          <a:p>
            <a:r>
              <a:rPr lang="en-US" altLang="en-US" sz="2600" b="1" dirty="0" smtClean="0">
                <a:solidFill>
                  <a:schemeClr val="hlink"/>
                </a:solidFill>
                <a:latin typeface="Arial" panose="020B0604020202020204" pitchFamily="34" charset="0"/>
                <a:cs typeface="Arial" panose="020B0604020202020204" pitchFamily="34" charset="0"/>
              </a:rPr>
              <a:t>Statewide Procurement Division (SPD)</a:t>
            </a:r>
          </a:p>
          <a:p>
            <a:r>
              <a:rPr lang="en-US" altLang="en-US" sz="2600" b="1" dirty="0" smtClean="0">
                <a:solidFill>
                  <a:schemeClr val="hlink"/>
                </a:solidFill>
                <a:latin typeface="Arial" panose="020B0604020202020204" pitchFamily="34" charset="0"/>
                <a:cs typeface="Arial" panose="020B0604020202020204" pitchFamily="34" charset="0"/>
              </a:rPr>
              <a:t>Contract Management </a:t>
            </a:r>
            <a:endParaRPr lang="en-US" altLang="en-US" sz="2600" b="1" dirty="0">
              <a:solidFill>
                <a:schemeClr val="hlin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89345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5874" y="2017734"/>
            <a:ext cx="8229600" cy="2310425"/>
          </a:xfrm>
        </p:spPr>
        <p:txBody>
          <a:bodyPr>
            <a:normAutofit/>
          </a:bodyPr>
          <a:lstStyle/>
          <a:p>
            <a:pPr algn="l"/>
            <a:r>
              <a:rPr lang="en-US" sz="3600" b="1" dirty="0" smtClean="0">
                <a:latin typeface="Arial" panose="020B0604020202020204" pitchFamily="34" charset="0"/>
                <a:cs typeface="Arial" panose="020B0604020202020204" pitchFamily="34" charset="0"/>
              </a:rPr>
              <a:t>The </a:t>
            </a:r>
            <a:r>
              <a:rPr lang="en-US" sz="3600" b="1" dirty="0">
                <a:latin typeface="Arial" panose="020B0604020202020204" pitchFamily="34" charset="0"/>
                <a:cs typeface="Arial" panose="020B0604020202020204" pitchFamily="34" charset="0"/>
              </a:rPr>
              <a:t>total amount on the </a:t>
            </a:r>
            <a:r>
              <a:rPr lang="en-US" sz="3600" b="1" dirty="0" smtClean="0">
                <a:latin typeface="Arial" panose="020B0604020202020204" pitchFamily="34" charset="0"/>
                <a:cs typeface="Arial" panose="020B0604020202020204" pitchFamily="34" charset="0"/>
              </a:rPr>
              <a:t>contractor/dealer quote </a:t>
            </a:r>
            <a:r>
              <a:rPr lang="en-US" sz="3600" b="1" dirty="0" smtClean="0">
                <a:latin typeface="Arial" panose="020B0604020202020204" pitchFamily="34" charset="0"/>
                <a:cs typeface="Arial" panose="020B0604020202020204" pitchFamily="34" charset="0"/>
              </a:rPr>
              <a:t>must be </a:t>
            </a:r>
            <a:r>
              <a:rPr lang="en-US" sz="3600" b="1" dirty="0" smtClean="0">
                <a:latin typeface="Arial" panose="020B0604020202020204" pitchFamily="34" charset="0"/>
                <a:cs typeface="Arial" panose="020B0604020202020204" pitchFamily="34" charset="0"/>
              </a:rPr>
              <a:t>equal to or less </a:t>
            </a:r>
            <a:r>
              <a:rPr lang="en-US" sz="3600" b="1" dirty="0">
                <a:latin typeface="Arial" panose="020B0604020202020204" pitchFamily="34" charset="0"/>
                <a:cs typeface="Arial" panose="020B0604020202020204" pitchFamily="34" charset="0"/>
              </a:rPr>
              <a:t>than the </a:t>
            </a:r>
            <a:r>
              <a:rPr lang="en-US" sz="3600" b="1" dirty="0" smtClean="0">
                <a:latin typeface="Arial" panose="020B0604020202020204" pitchFamily="34" charset="0"/>
                <a:cs typeface="Arial" panose="020B0604020202020204" pitchFamily="34" charset="0"/>
              </a:rPr>
              <a:t>Texas SmartBuy </a:t>
            </a:r>
            <a:r>
              <a:rPr lang="en-US" sz="3600" b="1" dirty="0">
                <a:latin typeface="Arial" panose="020B0604020202020204" pitchFamily="34" charset="0"/>
                <a:cs typeface="Arial" panose="020B0604020202020204" pitchFamily="34" charset="0"/>
              </a:rPr>
              <a:t>purchase </a:t>
            </a:r>
            <a:r>
              <a:rPr lang="en-US" sz="3600" b="1" dirty="0" smtClean="0">
                <a:latin typeface="Arial" panose="020B0604020202020204" pitchFamily="34" charset="0"/>
                <a:cs typeface="Arial" panose="020B0604020202020204" pitchFamily="34" charset="0"/>
              </a:rPr>
              <a:t>requisition</a:t>
            </a:r>
            <a:r>
              <a:rPr lang="en-US" sz="3600" b="1" dirty="0">
                <a:latin typeface="Arial" panose="020B0604020202020204" pitchFamily="34" charset="0"/>
                <a:cs typeface="Arial" panose="020B0604020202020204" pitchFamily="34" charset="0"/>
              </a:rPr>
              <a:t>.</a:t>
            </a:r>
            <a:endParaRPr lang="en-US" sz="3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61577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txBox="1">
            <a:spLocks noChangeArrowheads="1"/>
          </p:cNvSpPr>
          <p:nvPr/>
        </p:nvSpPr>
        <p:spPr>
          <a:xfrm>
            <a:off x="762000" y="1188031"/>
            <a:ext cx="79248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en-US" b="1" dirty="0" smtClean="0"/>
              <a:t> </a:t>
            </a:r>
          </a:p>
        </p:txBody>
      </p:sp>
      <p:sp>
        <p:nvSpPr>
          <p:cNvPr id="7" name="Rectangle 3"/>
          <p:cNvSpPr txBox="1">
            <a:spLocks noChangeArrowheads="1"/>
          </p:cNvSpPr>
          <p:nvPr/>
        </p:nvSpPr>
        <p:spPr>
          <a:xfrm>
            <a:off x="1354014" y="2362200"/>
            <a:ext cx="6646985" cy="3724275"/>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342900" indent="-342900" algn="l">
              <a:buFont typeface="Arial" panose="020B0604020202020204" pitchFamily="34" charset="0"/>
              <a:buChar char="•"/>
            </a:pPr>
            <a:endParaRPr lang="en-US" altLang="en-US" sz="2400" dirty="0" smtClean="0">
              <a:solidFill>
                <a:schemeClr val="tx1"/>
              </a:solidFill>
              <a:latin typeface="Arial" panose="020B0604020202020204" pitchFamily="34" charset="0"/>
              <a:cs typeface="Arial" panose="020B0604020202020204" pitchFamily="34" charset="0"/>
            </a:endParaRPr>
          </a:p>
        </p:txBody>
      </p:sp>
      <p:sp>
        <p:nvSpPr>
          <p:cNvPr id="6" name="Title 1"/>
          <p:cNvSpPr>
            <a:spLocks noGrp="1"/>
          </p:cNvSpPr>
          <p:nvPr>
            <p:ph type="ctrTitle"/>
          </p:nvPr>
        </p:nvSpPr>
        <p:spPr>
          <a:xfrm>
            <a:off x="685800" y="1162256"/>
            <a:ext cx="7772400" cy="1470025"/>
          </a:xfrm>
        </p:spPr>
        <p:txBody>
          <a:bodyPr>
            <a:normAutofit/>
          </a:bodyPr>
          <a:lstStyle/>
          <a:p>
            <a:r>
              <a:rPr lang="en-US" sz="3200" b="1" dirty="0" smtClean="0">
                <a:latin typeface="Arial" panose="020B0604020202020204" pitchFamily="34" charset="0"/>
                <a:cs typeface="Arial" panose="020B0604020202020204" pitchFamily="34" charset="0"/>
              </a:rPr>
              <a:t>Are you ready to make a Quote Line?</a:t>
            </a:r>
            <a:endParaRPr lang="en-US" sz="3200" dirty="0">
              <a:latin typeface="Arial" panose="020B0604020202020204" pitchFamily="34" charset="0"/>
              <a:cs typeface="Arial" panose="020B0604020202020204" pitchFamily="34" charset="0"/>
            </a:endParaRPr>
          </a:p>
        </p:txBody>
      </p:sp>
      <p:sp>
        <p:nvSpPr>
          <p:cNvPr id="8" name="Subtitle 2"/>
          <p:cNvSpPr>
            <a:spLocks noGrp="1"/>
          </p:cNvSpPr>
          <p:nvPr>
            <p:ph type="subTitle" idx="1"/>
          </p:nvPr>
        </p:nvSpPr>
        <p:spPr>
          <a:xfrm>
            <a:off x="457200" y="2298925"/>
            <a:ext cx="8229600" cy="4055465"/>
          </a:xfrm>
        </p:spPr>
        <p:txBody>
          <a:bodyPr>
            <a:normAutofit fontScale="70000" lnSpcReduction="20000"/>
          </a:bodyPr>
          <a:lstStyle/>
          <a:p>
            <a:pPr algn="l"/>
            <a:endParaRPr lang="en-US" altLang="en-US" sz="2400" b="1" dirty="0" smtClean="0">
              <a:solidFill>
                <a:schemeClr val="tx1"/>
              </a:solidFill>
              <a:latin typeface="Arial" panose="020B0604020202020204" pitchFamily="34" charset="0"/>
              <a:cs typeface="Arial" panose="020B0604020202020204" pitchFamily="34" charset="0"/>
            </a:endParaRPr>
          </a:p>
          <a:p>
            <a:pPr algn="l"/>
            <a:r>
              <a:rPr lang="en-US" sz="2800" dirty="0" smtClean="0">
                <a:solidFill>
                  <a:schemeClr val="tx1"/>
                </a:solidFill>
                <a:latin typeface="Arial" panose="020B0604020202020204" pitchFamily="34" charset="0"/>
                <a:cs typeface="Arial" panose="020B0604020202020204" pitchFamily="34" charset="0"/>
              </a:rPr>
              <a:t>For items </a:t>
            </a:r>
            <a:r>
              <a:rPr lang="en-US" sz="2800" dirty="0">
                <a:solidFill>
                  <a:schemeClr val="tx1"/>
                </a:solidFill>
                <a:latin typeface="Arial" panose="020B0604020202020204" pitchFamily="34" charset="0"/>
                <a:cs typeface="Arial" panose="020B0604020202020204" pitchFamily="34" charset="0"/>
              </a:rPr>
              <a:t>or </a:t>
            </a:r>
            <a:r>
              <a:rPr lang="en-US" sz="2800" dirty="0" smtClean="0">
                <a:solidFill>
                  <a:schemeClr val="tx1"/>
                </a:solidFill>
                <a:latin typeface="Arial" panose="020B0604020202020204" pitchFamily="34" charset="0"/>
                <a:cs typeface="Arial" panose="020B0604020202020204" pitchFamily="34" charset="0"/>
              </a:rPr>
              <a:t>services </a:t>
            </a:r>
            <a:r>
              <a:rPr lang="en-US" sz="2800" b="1" dirty="0">
                <a:solidFill>
                  <a:schemeClr val="tx1"/>
                </a:solidFill>
                <a:latin typeface="Arial" panose="020B0604020202020204" pitchFamily="34" charset="0"/>
                <a:cs typeface="Arial" panose="020B0604020202020204" pitchFamily="34" charset="0"/>
              </a:rPr>
              <a:t>NOT</a:t>
            </a:r>
            <a:r>
              <a:rPr lang="en-US" sz="2800" dirty="0">
                <a:solidFill>
                  <a:schemeClr val="tx1"/>
                </a:solidFill>
                <a:latin typeface="Arial" panose="020B0604020202020204" pitchFamily="34" charset="0"/>
                <a:cs typeface="Arial" panose="020B0604020202020204" pitchFamily="34" charset="0"/>
              </a:rPr>
              <a:t> in Texas </a:t>
            </a:r>
            <a:r>
              <a:rPr lang="en-US" sz="2800" dirty="0" smtClean="0">
                <a:solidFill>
                  <a:schemeClr val="tx1"/>
                </a:solidFill>
                <a:latin typeface="Arial" panose="020B0604020202020204" pitchFamily="34" charset="0"/>
                <a:cs typeface="Arial" panose="020B0604020202020204" pitchFamily="34" charset="0"/>
              </a:rPr>
              <a:t>SmartBuy, the following steps are required: </a:t>
            </a:r>
          </a:p>
          <a:p>
            <a:pPr algn="l"/>
            <a:endParaRPr lang="en-US" altLang="en-US" sz="2800" dirty="0" smtClean="0">
              <a:solidFill>
                <a:schemeClr val="tx1"/>
              </a:solidFill>
              <a:latin typeface="Arial" panose="020B0604020202020204" pitchFamily="34" charset="0"/>
              <a:cs typeface="Arial" panose="020B0604020202020204" pitchFamily="34" charset="0"/>
            </a:endParaRPr>
          </a:p>
          <a:p>
            <a:pPr marL="514350" indent="-514350" algn="l">
              <a:buFont typeface="+mj-lt"/>
              <a:buAutoNum type="arabicPeriod"/>
            </a:pPr>
            <a:r>
              <a:rPr lang="en-US" altLang="en-US" sz="2800" dirty="0" smtClean="0">
                <a:solidFill>
                  <a:schemeClr val="tx1"/>
                </a:solidFill>
                <a:latin typeface="Arial" panose="020B0604020202020204" pitchFamily="34" charset="0"/>
                <a:cs typeface="Arial" panose="020B0604020202020204" pitchFamily="34" charset="0"/>
              </a:rPr>
              <a:t>All quote orders must include the contractor/dealer quote as an attachment.</a:t>
            </a:r>
          </a:p>
          <a:p>
            <a:pPr marL="514350" indent="-514350" algn="l">
              <a:buFont typeface="+mj-lt"/>
              <a:buAutoNum type="arabicPeriod"/>
            </a:pPr>
            <a:endParaRPr lang="en-US" altLang="en-US" sz="2800" dirty="0" smtClean="0">
              <a:solidFill>
                <a:schemeClr val="tx1"/>
              </a:solidFill>
              <a:latin typeface="Arial" panose="020B0604020202020204" pitchFamily="34" charset="0"/>
              <a:cs typeface="Arial" panose="020B0604020202020204" pitchFamily="34" charset="0"/>
            </a:endParaRPr>
          </a:p>
          <a:p>
            <a:pPr marL="514350" indent="-514350" algn="l">
              <a:buFont typeface="+mj-lt"/>
              <a:buAutoNum type="arabicPeriod"/>
            </a:pPr>
            <a:r>
              <a:rPr lang="en-US" altLang="en-US" sz="2800" dirty="0" smtClean="0">
                <a:solidFill>
                  <a:schemeClr val="tx1"/>
                </a:solidFill>
                <a:latin typeface="Arial" panose="020B0604020202020204" pitchFamily="34" charset="0"/>
                <a:cs typeface="Arial" panose="020B0604020202020204" pitchFamily="34" charset="0"/>
              </a:rPr>
              <a:t>Ensure item is on contract.</a:t>
            </a:r>
          </a:p>
          <a:p>
            <a:pPr marL="1371600" lvl="2" indent="-457200" algn="l">
              <a:buFont typeface="Arial" panose="020B0604020202020204" pitchFamily="34" charset="0"/>
              <a:buChar char="•"/>
            </a:pPr>
            <a:endParaRPr lang="en-US" altLang="en-US" sz="2800" dirty="0" smtClean="0">
              <a:solidFill>
                <a:schemeClr val="tx1"/>
              </a:solidFill>
              <a:latin typeface="Arial" panose="020B0604020202020204" pitchFamily="34" charset="0"/>
              <a:cs typeface="Arial" panose="020B0604020202020204" pitchFamily="34" charset="0"/>
            </a:endParaRPr>
          </a:p>
          <a:p>
            <a:pPr marL="514350" indent="-514350" algn="l">
              <a:buFont typeface="+mj-lt"/>
              <a:buAutoNum type="arabicPeriod"/>
            </a:pPr>
            <a:r>
              <a:rPr lang="en-US" altLang="en-US" sz="2800" dirty="0" smtClean="0">
                <a:solidFill>
                  <a:schemeClr val="tx1"/>
                </a:solidFill>
                <a:latin typeface="Arial" panose="020B0604020202020204" pitchFamily="34" charset="0"/>
                <a:cs typeface="Arial" panose="020B0604020202020204" pitchFamily="34" charset="0"/>
              </a:rPr>
              <a:t>Validation of contractor pricing is the responsibility of the purchaser in determining best value. </a:t>
            </a:r>
          </a:p>
          <a:p>
            <a:pPr marL="514350" indent="-514350" algn="l">
              <a:buFont typeface="+mj-lt"/>
              <a:buAutoNum type="arabicPeriod"/>
            </a:pPr>
            <a:endParaRPr lang="en-US" altLang="en-US" sz="2800" dirty="0" smtClean="0">
              <a:solidFill>
                <a:schemeClr val="tx1"/>
              </a:solidFill>
              <a:latin typeface="Arial" panose="020B0604020202020204" pitchFamily="34" charset="0"/>
              <a:cs typeface="Arial" panose="020B0604020202020204" pitchFamily="34" charset="0"/>
            </a:endParaRPr>
          </a:p>
          <a:p>
            <a:pPr algn="l"/>
            <a:r>
              <a:rPr lang="en-US" altLang="en-US" sz="2800" dirty="0" smtClean="0">
                <a:solidFill>
                  <a:schemeClr val="tx1"/>
                </a:solidFill>
                <a:latin typeface="Arial" panose="020B0604020202020204" pitchFamily="34" charset="0"/>
                <a:cs typeface="Arial" panose="020B0604020202020204" pitchFamily="34" charset="0"/>
              </a:rPr>
              <a:t>	The purchaser may contact the contractors or their approved 	dealers for assistance to validate pricing.</a:t>
            </a:r>
            <a:endParaRPr lang="en-US" altLang="en-US" sz="28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79183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61322"/>
            <a:ext cx="8229600" cy="1143000"/>
          </a:xfrm>
        </p:spPr>
        <p:txBody>
          <a:bodyPr>
            <a:noAutofit/>
          </a:bodyPr>
          <a:lstStyle/>
          <a:p>
            <a:r>
              <a:rPr lang="en-US" sz="3600" b="1" dirty="0" smtClean="0">
                <a:latin typeface="Arial" panose="020B0604020202020204" pitchFamily="34" charset="0"/>
                <a:cs typeface="Arial" panose="020B0604020202020204" pitchFamily="34" charset="0"/>
              </a:rPr>
              <a:t>A valid Contractor/Dealer Quote MUST Contain the Following Information</a:t>
            </a:r>
            <a:endParaRPr lang="en-US" sz="3600"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85800" y="2704322"/>
            <a:ext cx="7678271" cy="3798359"/>
          </a:xfrm>
        </p:spPr>
        <p:txBody>
          <a:bodyPr/>
          <a:lstStyle/>
          <a:p>
            <a:endParaRPr lang="en-US" dirty="0" smtClean="0"/>
          </a:p>
          <a:p>
            <a:r>
              <a:rPr lang="en-US" sz="2400" dirty="0" smtClean="0">
                <a:latin typeface="Arial" panose="020B0604020202020204" pitchFamily="34" charset="0"/>
                <a:cs typeface="Arial" panose="020B0604020202020204" pitchFamily="34" charset="0"/>
              </a:rPr>
              <a:t>TXMAS </a:t>
            </a:r>
            <a:r>
              <a:rPr lang="en-US" sz="2400" dirty="0">
                <a:latin typeface="Arial" panose="020B0604020202020204" pitchFamily="34" charset="0"/>
                <a:cs typeface="Arial" panose="020B0604020202020204" pitchFamily="34" charset="0"/>
              </a:rPr>
              <a:t>c</a:t>
            </a:r>
            <a:r>
              <a:rPr lang="en-US" sz="2400" dirty="0" smtClean="0">
                <a:latin typeface="Arial" panose="020B0604020202020204" pitchFamily="34" charset="0"/>
                <a:cs typeface="Arial" panose="020B0604020202020204" pitchFamily="34" charset="0"/>
              </a:rPr>
              <a:t>ontract number listed</a:t>
            </a:r>
          </a:p>
          <a:p>
            <a:r>
              <a:rPr lang="en-US" sz="2400" dirty="0">
                <a:latin typeface="Arial" panose="020B0604020202020204" pitchFamily="34" charset="0"/>
                <a:cs typeface="Arial" panose="020B0604020202020204" pitchFamily="34" charset="0"/>
              </a:rPr>
              <a:t>Unit Pricing for </a:t>
            </a:r>
            <a:r>
              <a:rPr lang="en-US" sz="2400" dirty="0" smtClean="0">
                <a:latin typeface="Arial" panose="020B0604020202020204" pitchFamily="34" charset="0"/>
                <a:cs typeface="Arial" panose="020B0604020202020204" pitchFamily="34" charset="0"/>
              </a:rPr>
              <a:t>each item/service</a:t>
            </a:r>
            <a:endParaRPr lang="en-US" sz="2400" dirty="0">
              <a:latin typeface="Arial" panose="020B0604020202020204" pitchFamily="34" charset="0"/>
              <a:cs typeface="Arial" panose="020B0604020202020204" pitchFamily="34" charset="0"/>
            </a:endParaRPr>
          </a:p>
          <a:p>
            <a:r>
              <a:rPr lang="en-US" sz="2400" dirty="0" smtClean="0">
                <a:latin typeface="Arial" panose="020B0604020202020204" pitchFamily="34" charset="0"/>
                <a:cs typeface="Arial" panose="020B0604020202020204" pitchFamily="34" charset="0"/>
              </a:rPr>
              <a:t>Item or service </a:t>
            </a:r>
            <a:r>
              <a:rPr lang="en-US" sz="2400" dirty="0">
                <a:latin typeface="Arial" panose="020B0604020202020204" pitchFamily="34" charset="0"/>
                <a:cs typeface="Arial" panose="020B0604020202020204" pitchFamily="34" charset="0"/>
              </a:rPr>
              <a:t>d</a:t>
            </a:r>
            <a:r>
              <a:rPr lang="en-US" sz="2400" dirty="0" smtClean="0">
                <a:latin typeface="Arial" panose="020B0604020202020204" pitchFamily="34" charset="0"/>
                <a:cs typeface="Arial" panose="020B0604020202020204" pitchFamily="34" charset="0"/>
              </a:rPr>
              <a:t>escription</a:t>
            </a:r>
          </a:p>
          <a:p>
            <a:r>
              <a:rPr lang="en-US" sz="2400" dirty="0" smtClean="0">
                <a:latin typeface="Arial" panose="020B0604020202020204" pitchFamily="34" charset="0"/>
                <a:cs typeface="Arial" panose="020B0604020202020204" pitchFamily="34" charset="0"/>
              </a:rPr>
              <a:t>Total amount of quote</a:t>
            </a:r>
          </a:p>
          <a:p>
            <a:r>
              <a:rPr lang="en-US" sz="2400" dirty="0" smtClean="0">
                <a:latin typeface="Arial" panose="020B0604020202020204" pitchFamily="34" charset="0"/>
                <a:cs typeface="Arial" panose="020B0604020202020204" pitchFamily="34" charset="0"/>
              </a:rPr>
              <a:t>If applicable, authorized dealer information</a:t>
            </a:r>
          </a:p>
          <a:p>
            <a:r>
              <a:rPr lang="en-US" sz="2400" dirty="0" smtClean="0">
                <a:latin typeface="Arial" panose="020B0604020202020204" pitchFamily="34" charset="0"/>
                <a:cs typeface="Arial" panose="020B0604020202020204" pitchFamily="34" charset="0"/>
              </a:rPr>
              <a:t>If applicable, Incidental/Open Market items or services identified</a:t>
            </a: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208809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35055" t="22580" r="35874" b="20433"/>
          <a:stretch/>
        </p:blipFill>
        <p:spPr>
          <a:xfrm>
            <a:off x="1510453" y="1174830"/>
            <a:ext cx="6143412" cy="5683170"/>
          </a:xfrm>
          <a:prstGeom prst="rect">
            <a:avLst/>
          </a:prstGeom>
        </p:spPr>
      </p:pic>
    </p:spTree>
    <p:extLst>
      <p:ext uri="{BB962C8B-B14F-4D97-AF65-F5344CB8AC3E}">
        <p14:creationId xmlns:p14="http://schemas.microsoft.com/office/powerpoint/2010/main" val="2699954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30892" t="26526" r="31460" b="4184"/>
          <a:stretch/>
        </p:blipFill>
        <p:spPr>
          <a:xfrm>
            <a:off x="1562582" y="1169046"/>
            <a:ext cx="6215605" cy="5694743"/>
          </a:xfrm>
          <a:prstGeom prst="rect">
            <a:avLst/>
          </a:prstGeom>
        </p:spPr>
      </p:pic>
    </p:spTree>
    <p:extLst>
      <p:ext uri="{BB962C8B-B14F-4D97-AF65-F5344CB8AC3E}">
        <p14:creationId xmlns:p14="http://schemas.microsoft.com/office/powerpoint/2010/main" val="17027265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62264"/>
            <a:ext cx="8229600" cy="2714536"/>
          </a:xfrm>
        </p:spPr>
        <p:txBody>
          <a:bodyPr>
            <a:normAutofit/>
          </a:bodyPr>
          <a:lstStyle/>
          <a:p>
            <a:r>
              <a:rPr lang="en-US" sz="3600" dirty="0" smtClean="0">
                <a:latin typeface="Arial" panose="020B0604020202020204" pitchFamily="34" charset="0"/>
                <a:cs typeface="Arial" panose="020B0604020202020204" pitchFamily="34" charset="0"/>
              </a:rPr>
              <a:t>There are two options available to locate </a:t>
            </a:r>
            <a:r>
              <a:rPr lang="en-US" sz="3600" dirty="0">
                <a:latin typeface="Arial" panose="020B0604020202020204" pitchFamily="34" charset="0"/>
                <a:cs typeface="Arial" panose="020B0604020202020204" pitchFamily="34" charset="0"/>
              </a:rPr>
              <a:t>a TXMAS Contract Details </a:t>
            </a:r>
            <a:r>
              <a:rPr lang="en-US" sz="3600" dirty="0" smtClean="0">
                <a:latin typeface="Arial" panose="020B0604020202020204" pitchFamily="34" charset="0"/>
                <a:cs typeface="Arial" panose="020B0604020202020204" pitchFamily="34" charset="0"/>
              </a:rPr>
              <a:t>Page</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637653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59924"/>
            <a:ext cx="8229600" cy="1143000"/>
          </a:xfrm>
        </p:spPr>
        <p:txBody>
          <a:bodyPr>
            <a:noAutofit/>
          </a:bodyPr>
          <a:lstStyle/>
          <a:p>
            <a:r>
              <a:rPr lang="en-US" sz="3600" dirty="0" smtClean="0">
                <a:latin typeface="Arial" panose="020B0604020202020204" pitchFamily="34" charset="0"/>
                <a:cs typeface="Arial" panose="020B0604020202020204" pitchFamily="34" charset="0"/>
              </a:rPr>
              <a:t>Option 1</a:t>
            </a:r>
            <a:endParaRPr lang="en-US" sz="3600"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65513" y="2255056"/>
            <a:ext cx="8229600" cy="695094"/>
          </a:xfrm>
        </p:spPr>
        <p:txBody>
          <a:bodyPr>
            <a:noAutofit/>
          </a:bodyPr>
          <a:lstStyle/>
          <a:p>
            <a:pPr marL="0" indent="0">
              <a:buNone/>
            </a:pPr>
            <a:r>
              <a:rPr lang="en-US" sz="2800" dirty="0" smtClean="0">
                <a:latin typeface="Arial" panose="020B0604020202020204" pitchFamily="34" charset="0"/>
                <a:cs typeface="Arial" panose="020B0604020202020204" pitchFamily="34" charset="0"/>
              </a:rPr>
              <a:t>Enter the TXMAS contract number in the search field of txsmartbuy.com.</a:t>
            </a:r>
          </a:p>
          <a:p>
            <a:endParaRPr lang="en-US" sz="3600" dirty="0" smtClean="0"/>
          </a:p>
          <a:p>
            <a:pPr marL="0" indent="0">
              <a:buNone/>
            </a:pPr>
            <a:endParaRPr lang="en-US" sz="3600"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1194" b="48708"/>
          <a:stretch/>
        </p:blipFill>
        <p:spPr bwMode="auto">
          <a:xfrm>
            <a:off x="-8323" y="3379126"/>
            <a:ext cx="9152323" cy="3466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412552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latin typeface="Arial" panose="020B0604020202020204" pitchFamily="34" charset="0"/>
                <a:cs typeface="Arial" panose="020B0604020202020204" pitchFamily="34" charset="0"/>
              </a:rPr>
              <a:t>Option 2</a:t>
            </a:r>
            <a:endParaRPr lang="en-US" sz="3600"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3"/>
          <a:srcRect t="1" r="385" b="21339"/>
          <a:stretch/>
        </p:blipFill>
        <p:spPr>
          <a:xfrm>
            <a:off x="14480" y="2452744"/>
            <a:ext cx="9094351" cy="4405255"/>
          </a:xfrm>
          <a:prstGeom prst="rect">
            <a:avLst/>
          </a:prstGeom>
        </p:spPr>
      </p:pic>
      <p:sp>
        <p:nvSpPr>
          <p:cNvPr id="7" name="TextBox 6"/>
          <p:cNvSpPr txBox="1"/>
          <p:nvPr/>
        </p:nvSpPr>
        <p:spPr>
          <a:xfrm>
            <a:off x="7450121" y="5049597"/>
            <a:ext cx="1555105" cy="830997"/>
          </a:xfrm>
          <a:prstGeom prst="rect">
            <a:avLst/>
          </a:prstGeom>
          <a:noFill/>
          <a:ln w="57150">
            <a:solidFill>
              <a:srgbClr val="FF0000"/>
            </a:solidFill>
          </a:ln>
        </p:spPr>
        <p:txBody>
          <a:bodyPr wrap="square" rtlCol="0">
            <a:spAutoFit/>
          </a:bodyPr>
          <a:lstStyle/>
          <a:p>
            <a:r>
              <a:rPr lang="en-US" sz="1200" b="1" dirty="0" smtClean="0">
                <a:solidFill>
                  <a:srgbClr val="FF0000"/>
                </a:solidFill>
              </a:rPr>
              <a:t>Select, “Search Contracts &amp; Contractors” from the dropdown menu.</a:t>
            </a:r>
            <a:endParaRPr lang="en-US" sz="1200" b="1" dirty="0">
              <a:solidFill>
                <a:srgbClr val="FF0000"/>
              </a:solidFill>
            </a:endParaRPr>
          </a:p>
        </p:txBody>
      </p:sp>
      <p:cxnSp>
        <p:nvCxnSpPr>
          <p:cNvPr id="8" name="Straight Arrow Connector 7"/>
          <p:cNvCxnSpPr>
            <a:stCxn id="7" idx="0"/>
          </p:cNvCxnSpPr>
          <p:nvPr/>
        </p:nvCxnSpPr>
        <p:spPr>
          <a:xfrm flipH="1" flipV="1">
            <a:off x="6644640" y="3352801"/>
            <a:ext cx="1583034" cy="1696796"/>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836055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19255"/>
            <a:ext cx="8229600" cy="1136158"/>
          </a:xfrm>
        </p:spPr>
        <p:txBody>
          <a:bodyPr>
            <a:noAutofit/>
          </a:bodyPr>
          <a:lstStyle/>
          <a:p>
            <a:pPr marL="0" indent="0" algn="ctr">
              <a:buNone/>
            </a:pPr>
            <a:r>
              <a:rPr lang="en-US" sz="3600" b="1" dirty="0" smtClean="0">
                <a:latin typeface="Arial" panose="020B0604020202020204" pitchFamily="34" charset="0"/>
                <a:cs typeface="Arial" panose="020B0604020202020204" pitchFamily="34" charset="0"/>
              </a:rPr>
              <a:t>Contract Details Page</a:t>
            </a:r>
            <a:endParaRPr lang="en-US" sz="3600" b="1"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rotWithShape="1">
          <a:blip r:embed="rId3"/>
          <a:srcRect b="5985"/>
          <a:stretch/>
        </p:blipFill>
        <p:spPr>
          <a:xfrm>
            <a:off x="0" y="2553143"/>
            <a:ext cx="9144000" cy="4298038"/>
          </a:xfrm>
          <a:prstGeom prst="rect">
            <a:avLst/>
          </a:prstGeom>
        </p:spPr>
      </p:pic>
    </p:spTree>
    <p:extLst>
      <p:ext uri="{BB962C8B-B14F-4D97-AF65-F5344CB8AC3E}">
        <p14:creationId xmlns:p14="http://schemas.microsoft.com/office/powerpoint/2010/main" val="5825821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3798" t="20121" r="14621" b="8265"/>
          <a:stretch/>
        </p:blipFill>
        <p:spPr>
          <a:xfrm>
            <a:off x="0" y="1432560"/>
            <a:ext cx="9144000" cy="5422160"/>
          </a:xfrm>
          <a:prstGeom prst="rect">
            <a:avLst/>
          </a:prstGeom>
        </p:spPr>
      </p:pic>
    </p:spTree>
    <p:extLst>
      <p:ext uri="{BB962C8B-B14F-4D97-AF65-F5344CB8AC3E}">
        <p14:creationId xmlns:p14="http://schemas.microsoft.com/office/powerpoint/2010/main" val="41855814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95236"/>
            <a:ext cx="7772400" cy="650190"/>
          </a:xfrm>
        </p:spPr>
        <p:txBody>
          <a:bodyPr/>
          <a:lstStyle/>
          <a:p>
            <a:r>
              <a:rPr lang="en-US" altLang="en-US" sz="3600" b="1" dirty="0">
                <a:latin typeface="Arial" panose="020B0604020202020204" pitchFamily="34" charset="0"/>
                <a:cs typeface="Arial" panose="020B0604020202020204" pitchFamily="34" charset="0"/>
              </a:rPr>
              <a:t>Agenda</a:t>
            </a:r>
            <a:endParaRPr lang="en-US" sz="3600" b="1" dirty="0">
              <a:latin typeface="Arial" panose="020B0604020202020204" pitchFamily="34" charset="0"/>
              <a:cs typeface="Arial" panose="020B0604020202020204" pitchFamily="34" charset="0"/>
            </a:endParaRPr>
          </a:p>
        </p:txBody>
      </p:sp>
      <p:sp>
        <p:nvSpPr>
          <p:cNvPr id="4" name="Rectangle 3"/>
          <p:cNvSpPr txBox="1">
            <a:spLocks noChangeArrowheads="1"/>
          </p:cNvSpPr>
          <p:nvPr/>
        </p:nvSpPr>
        <p:spPr>
          <a:xfrm>
            <a:off x="685801" y="1972016"/>
            <a:ext cx="7772400" cy="4349914"/>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342900" indent="-342900" algn="l">
              <a:buFont typeface="Arial" panose="020B0604020202020204" pitchFamily="34" charset="0"/>
              <a:buChar char="•"/>
            </a:pPr>
            <a:r>
              <a:rPr lang="en-US" altLang="en-US" sz="2400" dirty="0" smtClean="0">
                <a:solidFill>
                  <a:schemeClr val="tx1"/>
                </a:solidFill>
                <a:latin typeface="Arial" panose="020B0604020202020204" pitchFamily="34" charset="0"/>
                <a:cs typeface="Arial" panose="020B0604020202020204" pitchFamily="34" charset="0"/>
              </a:rPr>
              <a:t>What is TXMAS?</a:t>
            </a:r>
          </a:p>
          <a:p>
            <a:pPr marL="342900" indent="-342900" algn="l">
              <a:buFont typeface="Arial" panose="020B0604020202020204" pitchFamily="34" charset="0"/>
              <a:buChar char="•"/>
            </a:pPr>
            <a:r>
              <a:rPr lang="en-US" altLang="en-US" sz="2400" dirty="0" smtClean="0">
                <a:solidFill>
                  <a:schemeClr val="tx1"/>
                </a:solidFill>
                <a:latin typeface="Arial" panose="020B0604020202020204" pitchFamily="34" charset="0"/>
                <a:cs typeface="Arial" panose="020B0604020202020204" pitchFamily="34" charset="0"/>
              </a:rPr>
              <a:t>What is a quote?</a:t>
            </a:r>
          </a:p>
          <a:p>
            <a:pPr marL="342900" indent="-342900" algn="l">
              <a:buFont typeface="Arial" panose="020B0604020202020204" pitchFamily="34" charset="0"/>
              <a:buChar char="•"/>
            </a:pPr>
            <a:r>
              <a:rPr lang="en-US" altLang="en-US" sz="2400" dirty="0" smtClean="0">
                <a:solidFill>
                  <a:schemeClr val="tx1"/>
                </a:solidFill>
                <a:latin typeface="Arial" panose="020B0604020202020204" pitchFamily="34" charset="0"/>
                <a:cs typeface="Arial" panose="020B0604020202020204" pitchFamily="34" charset="0"/>
              </a:rPr>
              <a:t>Why use quotes on the Texas SmartBuy website?</a:t>
            </a:r>
          </a:p>
          <a:p>
            <a:pPr marL="342900" indent="-342900" algn="l">
              <a:buFont typeface="Arial" panose="020B0604020202020204" pitchFamily="34" charset="0"/>
              <a:buChar char="•"/>
            </a:pPr>
            <a:r>
              <a:rPr lang="en-US" altLang="en-US" sz="2400" dirty="0" smtClean="0">
                <a:solidFill>
                  <a:schemeClr val="tx1"/>
                </a:solidFill>
                <a:latin typeface="Arial" panose="020B0604020202020204" pitchFamily="34" charset="0"/>
                <a:cs typeface="Arial" panose="020B0604020202020204" pitchFamily="34" charset="0"/>
              </a:rPr>
              <a:t>When to use a quote </a:t>
            </a:r>
            <a:r>
              <a:rPr lang="en-US" altLang="en-US" sz="2400" dirty="0">
                <a:solidFill>
                  <a:schemeClr val="tx1"/>
                </a:solidFill>
                <a:latin typeface="Arial" panose="020B0604020202020204" pitchFamily="34" charset="0"/>
                <a:cs typeface="Arial" panose="020B0604020202020204" pitchFamily="34" charset="0"/>
              </a:rPr>
              <a:t>on Texas SmartBuy?</a:t>
            </a:r>
          </a:p>
          <a:p>
            <a:pPr marL="342900" indent="-342900" algn="l">
              <a:buFont typeface="Arial" panose="020B0604020202020204" pitchFamily="34" charset="0"/>
              <a:buChar char="•"/>
            </a:pPr>
            <a:r>
              <a:rPr lang="en-US" altLang="en-US" sz="2400" dirty="0" smtClean="0">
                <a:solidFill>
                  <a:schemeClr val="tx1"/>
                </a:solidFill>
                <a:latin typeface="Arial" panose="020B0604020202020204" pitchFamily="34" charset="0"/>
                <a:cs typeface="Arial" panose="020B0604020202020204" pitchFamily="34" charset="0"/>
              </a:rPr>
              <a:t>Quote order process (do not use the quote line if the item/service is on Texas SmartBuy)</a:t>
            </a:r>
          </a:p>
          <a:p>
            <a:pPr marL="342900" indent="-342900" algn="l">
              <a:buFont typeface="Arial" panose="020B0604020202020204" pitchFamily="34" charset="0"/>
              <a:buChar char="•"/>
            </a:pPr>
            <a:r>
              <a:rPr lang="en-US" altLang="en-US" sz="2400" dirty="0" smtClean="0">
                <a:solidFill>
                  <a:schemeClr val="tx1"/>
                </a:solidFill>
                <a:latin typeface="Arial" panose="020B0604020202020204" pitchFamily="34" charset="0"/>
                <a:cs typeface="Arial" panose="020B0604020202020204" pitchFamily="34" charset="0"/>
              </a:rPr>
              <a:t>How to validate pricing</a:t>
            </a:r>
          </a:p>
          <a:p>
            <a:pPr marL="342900" indent="-342900" algn="l">
              <a:buFont typeface="Arial" panose="020B0604020202020204" pitchFamily="34" charset="0"/>
              <a:buChar char="•"/>
            </a:pPr>
            <a:r>
              <a:rPr lang="en-US" altLang="en-US" sz="2400" dirty="0" smtClean="0">
                <a:solidFill>
                  <a:schemeClr val="tx1"/>
                </a:solidFill>
                <a:latin typeface="Arial" panose="020B0604020202020204" pitchFamily="34" charset="0"/>
                <a:cs typeface="Arial" panose="020B0604020202020204" pitchFamily="34" charset="0"/>
              </a:rPr>
              <a:t>Entering </a:t>
            </a:r>
            <a:r>
              <a:rPr lang="en-US" altLang="en-US" sz="2400" dirty="0">
                <a:solidFill>
                  <a:schemeClr val="tx1"/>
                </a:solidFill>
                <a:latin typeface="Arial" panose="020B0604020202020204" pitchFamily="34" charset="0"/>
                <a:cs typeface="Arial" panose="020B0604020202020204" pitchFamily="34" charset="0"/>
              </a:rPr>
              <a:t>a quote into Texas SmartBuy</a:t>
            </a:r>
          </a:p>
          <a:p>
            <a:pPr marL="342900" indent="-342900" algn="l">
              <a:buFont typeface="Arial" panose="020B0604020202020204" pitchFamily="34" charset="0"/>
              <a:buChar char="•"/>
            </a:pPr>
            <a:r>
              <a:rPr lang="en-US" altLang="en-US" sz="2400" dirty="0" smtClean="0">
                <a:solidFill>
                  <a:schemeClr val="tx1"/>
                </a:solidFill>
                <a:latin typeface="Arial" panose="020B0604020202020204" pitchFamily="34" charset="0"/>
                <a:cs typeface="Arial" panose="020B0604020202020204" pitchFamily="34" charset="0"/>
              </a:rPr>
              <a:t>What </a:t>
            </a:r>
            <a:r>
              <a:rPr lang="en-US" altLang="en-US" sz="2400" dirty="0">
                <a:solidFill>
                  <a:schemeClr val="tx1"/>
                </a:solidFill>
                <a:latin typeface="Arial" panose="020B0604020202020204" pitchFamily="34" charset="0"/>
                <a:cs typeface="Arial" panose="020B0604020202020204" pitchFamily="34" charset="0"/>
              </a:rPr>
              <a:t>is and is not an incidental?</a:t>
            </a:r>
          </a:p>
          <a:p>
            <a:pPr marL="342900" indent="-342900" algn="l">
              <a:buFont typeface="Arial" panose="020B0604020202020204" pitchFamily="34" charset="0"/>
              <a:buChar char="•"/>
            </a:pPr>
            <a:r>
              <a:rPr lang="en-US" altLang="en-US" sz="2400" dirty="0" smtClean="0">
                <a:solidFill>
                  <a:schemeClr val="tx1"/>
                </a:solidFill>
                <a:latin typeface="Arial" panose="020B0604020202020204" pitchFamily="34" charset="0"/>
                <a:cs typeface="Arial" panose="020B0604020202020204" pitchFamily="34" charset="0"/>
              </a:rPr>
              <a:t>Frequently Asked Questions</a:t>
            </a:r>
          </a:p>
        </p:txBody>
      </p:sp>
    </p:spTree>
    <p:extLst>
      <p:ext uri="{BB962C8B-B14F-4D97-AF65-F5344CB8AC3E}">
        <p14:creationId xmlns:p14="http://schemas.microsoft.com/office/powerpoint/2010/main" val="12879879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l="1373" r="1112" b="10739"/>
          <a:stretch/>
        </p:blipFill>
        <p:spPr>
          <a:xfrm>
            <a:off x="0" y="1143000"/>
            <a:ext cx="9144000" cy="5714999"/>
          </a:xfrm>
          <a:prstGeom prst="rect">
            <a:avLst/>
          </a:prstGeom>
        </p:spPr>
      </p:pic>
    </p:spTree>
    <p:extLst>
      <p:ext uri="{BB962C8B-B14F-4D97-AF65-F5344CB8AC3E}">
        <p14:creationId xmlns:p14="http://schemas.microsoft.com/office/powerpoint/2010/main" val="18095481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pic>
        <p:nvPicPr>
          <p:cNvPr id="3" name="Picture 2"/>
          <p:cNvPicPr>
            <a:picLocks noChangeAspect="1"/>
          </p:cNvPicPr>
          <p:nvPr/>
        </p:nvPicPr>
        <p:blipFill rotWithShape="1">
          <a:blip r:embed="rId3"/>
          <a:srcRect l="2397" r="2524" b="3640"/>
          <a:stretch/>
        </p:blipFill>
        <p:spPr>
          <a:xfrm>
            <a:off x="12699" y="1155700"/>
            <a:ext cx="9103789" cy="5685229"/>
          </a:xfrm>
          <a:prstGeom prst="rect">
            <a:avLst/>
          </a:prstGeom>
        </p:spPr>
      </p:pic>
    </p:spTree>
    <p:extLst>
      <p:ext uri="{BB962C8B-B14F-4D97-AF65-F5344CB8AC3E}">
        <p14:creationId xmlns:p14="http://schemas.microsoft.com/office/powerpoint/2010/main" val="25774882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73555"/>
            <a:ext cx="8483600" cy="1768225"/>
          </a:xfrm>
        </p:spPr>
        <p:txBody>
          <a:bodyPr>
            <a:normAutofit fontScale="92500"/>
          </a:bodyPr>
          <a:lstStyle/>
          <a:p>
            <a:pPr marL="0" indent="0" algn="ctr">
              <a:buNone/>
            </a:pPr>
            <a:r>
              <a:rPr lang="en-US" dirty="0" smtClean="0">
                <a:latin typeface="Arial" panose="020B0604020202020204" pitchFamily="34" charset="0"/>
                <a:cs typeface="Arial" panose="020B0604020202020204" pitchFamily="34" charset="0"/>
              </a:rPr>
              <a:t>Identify the base contract number &amp; verify pricing</a:t>
            </a:r>
          </a:p>
          <a:p>
            <a:pPr marL="0" indent="0" algn="ctr">
              <a:buNone/>
            </a:pPr>
            <a:endParaRPr lang="en-US" sz="1400" dirty="0" smtClean="0">
              <a:latin typeface="Arial" panose="020B0604020202020204" pitchFamily="34" charset="0"/>
              <a:cs typeface="Arial" panose="020B0604020202020204" pitchFamily="34" charset="0"/>
            </a:endParaRPr>
          </a:p>
          <a:p>
            <a:r>
              <a:rPr lang="en-US" sz="2400" dirty="0" smtClean="0">
                <a:latin typeface="Arial" panose="020B0604020202020204" pitchFamily="34" charset="0"/>
                <a:cs typeface="Arial" panose="020B0604020202020204" pitchFamily="34" charset="0"/>
              </a:rPr>
              <a:t>If the contract is GSA-based, enter the GSA contract number in GSA </a:t>
            </a:r>
            <a:r>
              <a:rPr lang="en-US" sz="2400" dirty="0" err="1" smtClean="0">
                <a:latin typeface="Arial" panose="020B0604020202020204" pitchFamily="34" charset="0"/>
                <a:cs typeface="Arial" panose="020B0604020202020204" pitchFamily="34" charset="0"/>
              </a:rPr>
              <a:t>eLibrary</a:t>
            </a:r>
            <a:r>
              <a:rPr lang="en-US" sz="2400" dirty="0" smtClean="0">
                <a:latin typeface="Arial" panose="020B0604020202020204" pitchFamily="34" charset="0"/>
                <a:cs typeface="Arial" panose="020B0604020202020204" pitchFamily="34" charset="0"/>
              </a:rPr>
              <a:t>.  </a:t>
            </a:r>
            <a:r>
              <a:rPr lang="en-US" sz="2400" dirty="0" smtClean="0">
                <a:solidFill>
                  <a:srgbClr val="FF0000"/>
                </a:solidFill>
                <a:latin typeface="Arial" panose="020B0604020202020204" pitchFamily="34" charset="0"/>
                <a:cs typeface="Arial" panose="020B0604020202020204" pitchFamily="34" charset="0"/>
              </a:rPr>
              <a:t>https</a:t>
            </a:r>
            <a:r>
              <a:rPr lang="en-US" sz="2400" dirty="0">
                <a:solidFill>
                  <a:srgbClr val="FF0000"/>
                </a:solidFill>
                <a:latin typeface="Arial" panose="020B0604020202020204" pitchFamily="34" charset="0"/>
                <a:cs typeface="Arial" panose="020B0604020202020204" pitchFamily="34" charset="0"/>
              </a:rPr>
              <a:t>://www.gsaelibrary.gsa.gov</a:t>
            </a:r>
          </a:p>
          <a:p>
            <a:pPr marL="0" indent="0">
              <a:buNone/>
            </a:pPr>
            <a:endParaRPr lang="en-US" dirty="0"/>
          </a:p>
          <a:p>
            <a:pPr marL="0" indent="0">
              <a:buNone/>
            </a:pP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895" y="3123060"/>
            <a:ext cx="5262130" cy="3487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Straight Arrow Connector 6"/>
          <p:cNvCxnSpPr/>
          <p:nvPr/>
        </p:nvCxnSpPr>
        <p:spPr>
          <a:xfrm flipH="1">
            <a:off x="5719156" y="5238974"/>
            <a:ext cx="1303796" cy="1062318"/>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7029497" y="4787469"/>
            <a:ext cx="1078183" cy="461665"/>
          </a:xfrm>
          <a:prstGeom prst="rect">
            <a:avLst/>
          </a:prstGeom>
          <a:noFill/>
          <a:ln w="57150">
            <a:solidFill>
              <a:srgbClr val="FF0000"/>
            </a:solidFill>
          </a:ln>
        </p:spPr>
        <p:txBody>
          <a:bodyPr wrap="square" rtlCol="0">
            <a:spAutoFit/>
          </a:bodyPr>
          <a:lstStyle/>
          <a:p>
            <a:r>
              <a:rPr lang="en-US" sz="1200" b="1" dirty="0" smtClean="0">
                <a:solidFill>
                  <a:srgbClr val="FF0000"/>
                </a:solidFill>
              </a:rPr>
              <a:t>Base Contract Number</a:t>
            </a:r>
            <a:endParaRPr lang="en-US" sz="1200" b="1" dirty="0">
              <a:solidFill>
                <a:srgbClr val="FF0000"/>
              </a:solidFill>
            </a:endParaRPr>
          </a:p>
        </p:txBody>
      </p:sp>
    </p:spTree>
    <p:extLst>
      <p:ext uri="{BB962C8B-B14F-4D97-AF65-F5344CB8AC3E}">
        <p14:creationId xmlns:p14="http://schemas.microsoft.com/office/powerpoint/2010/main" val="24207411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36176" y="1407466"/>
            <a:ext cx="8431306" cy="1200329"/>
          </a:xfrm>
          <a:prstGeom prst="rect">
            <a:avLst/>
          </a:prstGeom>
          <a:noFill/>
        </p:spPr>
        <p:txBody>
          <a:bodyPr wrap="square" rtlCol="0">
            <a:spAutoFit/>
          </a:bodyPr>
          <a:lstStyle/>
          <a:p>
            <a:pPr algn="ctr"/>
            <a:r>
              <a:rPr lang="en-US" sz="3600" b="1" dirty="0" smtClean="0">
                <a:latin typeface="Arial" panose="020B0604020202020204" pitchFamily="34" charset="0"/>
                <a:cs typeface="Arial" panose="020B0604020202020204" pitchFamily="34" charset="0"/>
              </a:rPr>
              <a:t>Enter the GSA contract number in the GSA eLibrary search field</a:t>
            </a:r>
            <a:endParaRPr lang="en-US" sz="3600" b="1" dirty="0">
              <a:latin typeface="Arial" panose="020B0604020202020204" pitchFamily="34" charset="0"/>
              <a:cs typeface="Arial" panose="020B0604020202020204" pitchFamily="34"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388" y="3000693"/>
            <a:ext cx="7515225" cy="2847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Straight Arrow Connector 6"/>
          <p:cNvCxnSpPr/>
          <p:nvPr/>
        </p:nvCxnSpPr>
        <p:spPr>
          <a:xfrm flipH="1">
            <a:off x="4315318" y="3000693"/>
            <a:ext cx="2166762" cy="1794270"/>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466039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36176" y="1407466"/>
            <a:ext cx="8431306" cy="3416320"/>
          </a:xfrm>
          <a:prstGeom prst="rect">
            <a:avLst/>
          </a:prstGeom>
          <a:noFill/>
        </p:spPr>
        <p:txBody>
          <a:bodyPr wrap="square" rtlCol="0">
            <a:spAutoFit/>
          </a:bodyPr>
          <a:lstStyle/>
          <a:p>
            <a:r>
              <a:rPr lang="en-US" sz="3600" dirty="0" smtClean="0">
                <a:latin typeface="Arial" panose="020B0604020202020204" pitchFamily="34" charset="0"/>
                <a:cs typeface="Arial" panose="020B0604020202020204" pitchFamily="34" charset="0"/>
              </a:rPr>
              <a:t>When attempting to enter the GSA </a:t>
            </a:r>
            <a:r>
              <a:rPr lang="en-US" sz="3600" dirty="0" err="1" smtClean="0">
                <a:latin typeface="Arial" panose="020B0604020202020204" pitchFamily="34" charset="0"/>
                <a:cs typeface="Arial" panose="020B0604020202020204" pitchFamily="34" charset="0"/>
              </a:rPr>
              <a:t>eLibrary</a:t>
            </a:r>
            <a:r>
              <a:rPr lang="en-US" sz="3600" dirty="0" smtClean="0">
                <a:latin typeface="Arial" panose="020B0604020202020204" pitchFamily="34" charset="0"/>
                <a:cs typeface="Arial" panose="020B0604020202020204" pitchFamily="34" charset="0"/>
              </a:rPr>
              <a:t> website, you may receive an error, as the website asks for a certificate.</a:t>
            </a:r>
          </a:p>
          <a:p>
            <a:endParaRPr lang="en-US" sz="3600" dirty="0">
              <a:latin typeface="Arial" panose="020B0604020202020204" pitchFamily="34" charset="0"/>
              <a:cs typeface="Arial" panose="020B0604020202020204" pitchFamily="34" charset="0"/>
            </a:endParaRPr>
          </a:p>
          <a:p>
            <a:r>
              <a:rPr lang="en-US" sz="3600" dirty="0" smtClean="0">
                <a:latin typeface="Arial" panose="020B0604020202020204" pitchFamily="34" charset="0"/>
                <a:cs typeface="Arial" panose="020B0604020202020204" pitchFamily="34" charset="0"/>
              </a:rPr>
              <a:t>Continue through that page. </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738206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36176" y="1390840"/>
            <a:ext cx="8431306" cy="461665"/>
          </a:xfrm>
          <a:prstGeom prst="rect">
            <a:avLst/>
          </a:prstGeom>
          <a:noFill/>
        </p:spPr>
        <p:txBody>
          <a:bodyPr wrap="square" rtlCol="0">
            <a:spAutoFit/>
          </a:bodyPr>
          <a:lstStyle/>
          <a:p>
            <a:pPr algn="ctr"/>
            <a:r>
              <a:rPr lang="en-US" sz="2400" b="1" dirty="0" smtClean="0">
                <a:latin typeface="Arial" panose="020B0604020202020204" pitchFamily="34" charset="0"/>
                <a:cs typeface="Arial" panose="020B0604020202020204" pitchFamily="34" charset="0"/>
              </a:rPr>
              <a:t>Select “Continue to this website (not recommended).”</a:t>
            </a:r>
            <a:endParaRPr lang="en-US" sz="2400" b="1" dirty="0">
              <a:latin typeface="Arial" panose="020B0604020202020204" pitchFamily="34" charset="0"/>
              <a:cs typeface="Arial" panose="020B0604020202020204" pitchFamily="34" charset="0"/>
            </a:endParaRPr>
          </a:p>
        </p:txBody>
      </p:sp>
      <p:pic>
        <p:nvPicPr>
          <p:cNvPr id="2053" name="Picture 5" descr="image003"/>
          <p:cNvPicPr>
            <a:picLocks noChangeAspect="1" noChangeArrowheads="1"/>
          </p:cNvPicPr>
          <p:nvPr/>
        </p:nvPicPr>
        <p:blipFill rotWithShape="1">
          <a:blip r:embed="rId3">
            <a:extLst>
              <a:ext uri="{28A0092B-C50C-407E-A947-70E740481C1C}">
                <a14:useLocalDpi xmlns:a14="http://schemas.microsoft.com/office/drawing/2010/main" val="0"/>
              </a:ext>
            </a:extLst>
          </a:blip>
          <a:srcRect r="44074" b="37302"/>
          <a:stretch/>
        </p:blipFill>
        <p:spPr bwMode="auto">
          <a:xfrm>
            <a:off x="0" y="2051390"/>
            <a:ext cx="9144000" cy="4831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032627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34701" y="1452282"/>
            <a:ext cx="7742817" cy="1200329"/>
          </a:xfrm>
          <a:prstGeom prst="rect">
            <a:avLst/>
          </a:prstGeom>
          <a:noFill/>
        </p:spPr>
        <p:txBody>
          <a:bodyPr wrap="square" rtlCol="0">
            <a:spAutoFit/>
          </a:bodyPr>
          <a:lstStyle/>
          <a:p>
            <a:pPr algn="ctr"/>
            <a:r>
              <a:rPr lang="en-US" sz="3600" b="1" dirty="0" smtClean="0">
                <a:latin typeface="Arial" panose="020B0604020202020204" pitchFamily="34" charset="0"/>
                <a:cs typeface="Arial" panose="020B0604020202020204" pitchFamily="34" charset="0"/>
              </a:rPr>
              <a:t>Select the contractor’s name to view the GSA contract</a:t>
            </a:r>
            <a:endParaRPr lang="en-US" sz="3600" b="1" dirty="0">
              <a:latin typeface="Arial" panose="020B0604020202020204" pitchFamily="34" charset="0"/>
              <a:cs typeface="Arial" panose="020B0604020202020204" pitchFamily="34" charset="0"/>
            </a:endParaRPr>
          </a:p>
        </p:txBody>
      </p:sp>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813"/>
          <a:stretch/>
        </p:blipFill>
        <p:spPr bwMode="auto">
          <a:xfrm>
            <a:off x="-8742" y="2667000"/>
            <a:ext cx="9152741" cy="419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 name="Straight Arrow Connector 3"/>
          <p:cNvCxnSpPr/>
          <p:nvPr/>
        </p:nvCxnSpPr>
        <p:spPr>
          <a:xfrm flipH="1">
            <a:off x="2827894" y="3694176"/>
            <a:ext cx="1634378" cy="2185875"/>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1559412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87562" y="1196513"/>
            <a:ext cx="5578438" cy="1323439"/>
          </a:xfrm>
          <a:prstGeom prst="rect">
            <a:avLst/>
          </a:prstGeom>
          <a:noFill/>
        </p:spPr>
        <p:txBody>
          <a:bodyPr wrap="square" rtlCol="0">
            <a:spAutoFit/>
          </a:bodyPr>
          <a:lstStyle/>
          <a:p>
            <a:r>
              <a:rPr lang="en-US" sz="1600" dirty="0" smtClean="0">
                <a:latin typeface="Arial" panose="020B0604020202020204" pitchFamily="34" charset="0"/>
                <a:cs typeface="Arial" panose="020B0604020202020204" pitchFamily="34" charset="0"/>
              </a:rPr>
              <a:t>This GSA contract page provides links to:</a:t>
            </a:r>
          </a:p>
          <a:p>
            <a:pPr marL="742950" lvl="1" indent="-285750">
              <a:buFont typeface="Arial" panose="020B0604020202020204" pitchFamily="34" charset="0"/>
              <a:buChar char="•"/>
            </a:pPr>
            <a:r>
              <a:rPr lang="en-US" sz="1600" dirty="0" smtClean="0">
                <a:latin typeface="Arial" panose="020B0604020202020204" pitchFamily="34" charset="0"/>
                <a:cs typeface="Arial" panose="020B0604020202020204" pitchFamily="34" charset="0"/>
              </a:rPr>
              <a:t>GSA </a:t>
            </a:r>
            <a:r>
              <a:rPr lang="en-US" sz="1600" dirty="0">
                <a:latin typeface="Arial" panose="020B0604020202020204" pitchFamily="34" charset="0"/>
                <a:cs typeface="Arial" panose="020B0604020202020204" pitchFamily="34" charset="0"/>
              </a:rPr>
              <a:t>c</a:t>
            </a:r>
            <a:r>
              <a:rPr lang="en-US" sz="1600" dirty="0" smtClean="0">
                <a:latin typeface="Arial" panose="020B0604020202020204" pitchFamily="34" charset="0"/>
                <a:cs typeface="Arial" panose="020B0604020202020204" pitchFamily="34" charset="0"/>
              </a:rPr>
              <a:t>ontract Terms &amp; Conditions/Pricelist</a:t>
            </a:r>
          </a:p>
          <a:p>
            <a:pPr marL="742950" lvl="1" indent="-285750">
              <a:buFont typeface="Arial" panose="020B0604020202020204" pitchFamily="34" charset="0"/>
              <a:buChar char="•"/>
            </a:pPr>
            <a:r>
              <a:rPr lang="en-US" sz="1600" dirty="0" smtClean="0">
                <a:latin typeface="Arial" panose="020B0604020202020204" pitchFamily="34" charset="0"/>
                <a:cs typeface="Arial" panose="020B0604020202020204" pitchFamily="34" charset="0"/>
              </a:rPr>
              <a:t>GSA Contract End Date</a:t>
            </a:r>
          </a:p>
          <a:p>
            <a:pPr marL="742950" lvl="1" indent="-285750">
              <a:buFont typeface="Arial" panose="020B0604020202020204" pitchFamily="34" charset="0"/>
              <a:buChar char="•"/>
            </a:pPr>
            <a:r>
              <a:rPr lang="en-US" sz="1600" dirty="0" smtClean="0">
                <a:latin typeface="Arial" panose="020B0604020202020204" pitchFamily="34" charset="0"/>
                <a:cs typeface="Arial" panose="020B0604020202020204" pitchFamily="34" charset="0"/>
              </a:rPr>
              <a:t>Catalog items (located in the View Catalog buttons)</a:t>
            </a:r>
          </a:p>
          <a:p>
            <a:pPr marL="742950" lvl="1" indent="-285750">
              <a:buFont typeface="Arial" panose="020B0604020202020204" pitchFamily="34" charset="0"/>
              <a:buChar char="•"/>
            </a:pPr>
            <a:r>
              <a:rPr lang="en-US" sz="1600" dirty="0" smtClean="0">
                <a:latin typeface="Arial" panose="020B0604020202020204" pitchFamily="34" charset="0"/>
                <a:cs typeface="Arial" panose="020B0604020202020204" pitchFamily="34" charset="0"/>
              </a:rPr>
              <a:t>GSA Advantage</a:t>
            </a:r>
            <a:endParaRPr lang="en-US" sz="16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srcRect r="1333" b="28876"/>
          <a:stretch/>
        </p:blipFill>
        <p:spPr>
          <a:xfrm>
            <a:off x="0" y="2811417"/>
            <a:ext cx="9144000" cy="4017646"/>
          </a:xfrm>
          <a:prstGeom prst="rect">
            <a:avLst/>
          </a:prstGeom>
        </p:spPr>
      </p:pic>
    </p:spTree>
    <p:extLst>
      <p:ext uri="{BB962C8B-B14F-4D97-AF65-F5344CB8AC3E}">
        <p14:creationId xmlns:p14="http://schemas.microsoft.com/office/powerpoint/2010/main" val="4888327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09731"/>
            <a:ext cx="8229600" cy="1143000"/>
          </a:xfrm>
        </p:spPr>
        <p:txBody>
          <a:bodyPr>
            <a:normAutofit fontScale="90000"/>
          </a:bodyPr>
          <a:lstStyle/>
          <a:p>
            <a:r>
              <a:rPr lang="en-US" sz="4000" b="1" dirty="0">
                <a:latin typeface="Arial" panose="020B0604020202020204" pitchFamily="34" charset="0"/>
                <a:cs typeface="Arial" panose="020B0604020202020204" pitchFamily="34" charset="0"/>
              </a:rPr>
              <a:t>GSA </a:t>
            </a:r>
            <a:r>
              <a:rPr lang="en-US" sz="4000" b="1" dirty="0" smtClean="0">
                <a:latin typeface="Arial" panose="020B0604020202020204" pitchFamily="34" charset="0"/>
                <a:cs typeface="Arial" panose="020B0604020202020204" pitchFamily="34" charset="0"/>
              </a:rPr>
              <a:t>contract</a:t>
            </a:r>
            <a:br>
              <a:rPr lang="en-US" sz="4000" b="1" dirty="0" smtClean="0">
                <a:latin typeface="Arial" panose="020B0604020202020204" pitchFamily="34" charset="0"/>
                <a:cs typeface="Arial" panose="020B0604020202020204" pitchFamily="34" charset="0"/>
              </a:rPr>
            </a:br>
            <a:r>
              <a:rPr lang="en-US" sz="4000" b="1" dirty="0" smtClean="0">
                <a:latin typeface="Arial" panose="020B0604020202020204" pitchFamily="34" charset="0"/>
                <a:cs typeface="Arial" panose="020B0604020202020204" pitchFamily="34" charset="0"/>
              </a:rPr>
              <a:t>Terms </a:t>
            </a:r>
            <a:r>
              <a:rPr lang="en-US" sz="4000" b="1" dirty="0">
                <a:latin typeface="Arial" panose="020B0604020202020204" pitchFamily="34" charset="0"/>
                <a:cs typeface="Arial" panose="020B0604020202020204" pitchFamily="34" charset="0"/>
              </a:rPr>
              <a:t>&amp; </a:t>
            </a:r>
            <a:r>
              <a:rPr lang="en-US" sz="4000" b="1" dirty="0" smtClean="0">
                <a:latin typeface="Arial" panose="020B0604020202020204" pitchFamily="34" charset="0"/>
                <a:cs typeface="Arial" panose="020B0604020202020204" pitchFamily="34" charset="0"/>
              </a:rPr>
              <a:t>Conditions/Pricelist</a:t>
            </a:r>
            <a:r>
              <a:rPr lang="en-US" dirty="0"/>
              <a:t/>
            </a:r>
            <a:br>
              <a:rPr lang="en-US" dirty="0"/>
            </a:br>
            <a:endParaRPr lang="en-US" dirty="0"/>
          </a:p>
        </p:txBody>
      </p:sp>
      <p:sp>
        <p:nvSpPr>
          <p:cNvPr id="3" name="Content Placeholder 2"/>
          <p:cNvSpPr>
            <a:spLocks noGrp="1"/>
          </p:cNvSpPr>
          <p:nvPr>
            <p:ph idx="1"/>
          </p:nvPr>
        </p:nvSpPr>
        <p:spPr>
          <a:xfrm>
            <a:off x="457200" y="3040499"/>
            <a:ext cx="8027894" cy="3131702"/>
          </a:xfrm>
        </p:spPr>
        <p:txBody>
          <a:bodyPr>
            <a:normAutofit/>
          </a:bodyPr>
          <a:lstStyle/>
          <a:p>
            <a:r>
              <a:rPr lang="en-US" sz="2400" dirty="0" smtClean="0">
                <a:latin typeface="Arial" panose="020B0604020202020204" pitchFamily="34" charset="0"/>
                <a:cs typeface="Arial" panose="020B0604020202020204" pitchFamily="34" charset="0"/>
              </a:rPr>
              <a:t>Service-based pricing is typically listed in the T&amp;Cs. Item pricing is occasionally listed in the T&amp;Cs versus GSA Advantage. </a:t>
            </a:r>
          </a:p>
          <a:p>
            <a:r>
              <a:rPr lang="en-US" sz="2400" dirty="0" smtClean="0">
                <a:latin typeface="Arial" panose="020B0604020202020204" pitchFamily="34" charset="0"/>
                <a:cs typeface="Arial" panose="020B0604020202020204" pitchFamily="34" charset="0"/>
              </a:rPr>
              <a:t>Special Item Numbers (SIN) / Category</a:t>
            </a:r>
          </a:p>
          <a:p>
            <a:r>
              <a:rPr lang="en-US" sz="2400" dirty="0" smtClean="0">
                <a:latin typeface="Arial" panose="020B0604020202020204" pitchFamily="34" charset="0"/>
                <a:cs typeface="Arial" panose="020B0604020202020204" pitchFamily="34" charset="0"/>
              </a:rPr>
              <a:t>Minimum/Maximum Order Amounts</a:t>
            </a:r>
          </a:p>
          <a:p>
            <a:r>
              <a:rPr lang="en-US" sz="2400" dirty="0" smtClean="0">
                <a:latin typeface="Arial" panose="020B0604020202020204" pitchFamily="34" charset="0"/>
                <a:cs typeface="Arial" panose="020B0604020202020204" pitchFamily="34" charset="0"/>
              </a:rPr>
              <a:t>Discount Percentages</a:t>
            </a:r>
          </a:p>
          <a:p>
            <a:r>
              <a:rPr lang="en-US" sz="2400" dirty="0" smtClean="0">
                <a:latin typeface="Arial" panose="020B0604020202020204" pitchFamily="34" charset="0"/>
                <a:cs typeface="Arial" panose="020B0604020202020204" pitchFamily="34" charset="0"/>
              </a:rPr>
              <a:t>Delivery Information</a:t>
            </a:r>
          </a:p>
          <a:p>
            <a:endParaRPr lang="en-US" dirty="0" smtClean="0"/>
          </a:p>
          <a:p>
            <a:pPr marL="0" indent="0">
              <a:buNone/>
            </a:pPr>
            <a:endParaRPr lang="en-US" dirty="0"/>
          </a:p>
        </p:txBody>
      </p:sp>
    </p:spTree>
    <p:extLst>
      <p:ext uri="{BB962C8B-B14F-4D97-AF65-F5344CB8AC3E}">
        <p14:creationId xmlns:p14="http://schemas.microsoft.com/office/powerpoint/2010/main" val="389835369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16972"/>
            <a:ext cx="8229600" cy="1143000"/>
          </a:xfrm>
        </p:spPr>
        <p:txBody>
          <a:bodyPr>
            <a:noAutofit/>
          </a:bodyPr>
          <a:lstStyle/>
          <a:p>
            <a:r>
              <a:rPr lang="en-US" sz="3600" b="1" dirty="0">
                <a:latin typeface="Arial" panose="020B0604020202020204" pitchFamily="34" charset="0"/>
                <a:cs typeface="Arial" panose="020B0604020202020204" pitchFamily="34" charset="0"/>
              </a:rPr>
              <a:t>GSA </a:t>
            </a:r>
            <a:r>
              <a:rPr lang="en-US" sz="3600" b="1" dirty="0" smtClean="0">
                <a:latin typeface="Arial" panose="020B0604020202020204" pitchFamily="34" charset="0"/>
                <a:cs typeface="Arial" panose="020B0604020202020204" pitchFamily="34" charset="0"/>
              </a:rPr>
              <a:t>contract</a:t>
            </a:r>
            <a:br>
              <a:rPr lang="en-US" sz="3600" b="1" dirty="0" smtClean="0">
                <a:latin typeface="Arial" panose="020B0604020202020204" pitchFamily="34" charset="0"/>
                <a:cs typeface="Arial" panose="020B0604020202020204" pitchFamily="34" charset="0"/>
              </a:rPr>
            </a:br>
            <a:r>
              <a:rPr lang="en-US" sz="3600" b="1" dirty="0" smtClean="0">
                <a:latin typeface="Arial" panose="020B0604020202020204" pitchFamily="34" charset="0"/>
                <a:cs typeface="Arial" panose="020B0604020202020204" pitchFamily="34" charset="0"/>
              </a:rPr>
              <a:t>Terms </a:t>
            </a:r>
            <a:r>
              <a:rPr lang="en-US" sz="3600" b="1" dirty="0">
                <a:latin typeface="Arial" panose="020B0604020202020204" pitchFamily="34" charset="0"/>
                <a:cs typeface="Arial" panose="020B0604020202020204" pitchFamily="34" charset="0"/>
              </a:rPr>
              <a:t>&amp; </a:t>
            </a:r>
            <a:r>
              <a:rPr lang="en-US" sz="3600" b="1" dirty="0" smtClean="0">
                <a:latin typeface="Arial" panose="020B0604020202020204" pitchFamily="34" charset="0"/>
                <a:cs typeface="Arial" panose="020B0604020202020204" pitchFamily="34" charset="0"/>
              </a:rPr>
              <a:t>Conditions/Pricelist</a:t>
            </a:r>
            <a:endParaRPr lang="en-US" sz="3600" b="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rotWithShape="1">
          <a:blip r:embed="rId3"/>
          <a:srcRect l="7538"/>
          <a:stretch/>
        </p:blipFill>
        <p:spPr>
          <a:xfrm>
            <a:off x="1338460" y="2459972"/>
            <a:ext cx="2050199" cy="4317986"/>
          </a:xfrm>
          <a:prstGeom prst="rect">
            <a:avLst/>
          </a:prstGeom>
        </p:spPr>
      </p:pic>
      <p:pic>
        <p:nvPicPr>
          <p:cNvPr id="5" name="Picture 4"/>
          <p:cNvPicPr>
            <a:picLocks noChangeAspect="1"/>
          </p:cNvPicPr>
          <p:nvPr/>
        </p:nvPicPr>
        <p:blipFill rotWithShape="1">
          <a:blip r:embed="rId4"/>
          <a:srcRect l="4875" t="12878" r="9357"/>
          <a:stretch/>
        </p:blipFill>
        <p:spPr>
          <a:xfrm>
            <a:off x="5109376" y="3490840"/>
            <a:ext cx="2320963" cy="3267648"/>
          </a:xfrm>
          <a:prstGeom prst="rect">
            <a:avLst/>
          </a:prstGeom>
        </p:spPr>
      </p:pic>
      <p:pic>
        <p:nvPicPr>
          <p:cNvPr id="6" name="Picture 5"/>
          <p:cNvPicPr>
            <a:picLocks noChangeAspect="1"/>
          </p:cNvPicPr>
          <p:nvPr/>
        </p:nvPicPr>
        <p:blipFill rotWithShape="1">
          <a:blip r:embed="rId5"/>
          <a:srcRect r="34599"/>
          <a:stretch/>
        </p:blipFill>
        <p:spPr>
          <a:xfrm>
            <a:off x="5109376" y="2614540"/>
            <a:ext cx="2055719" cy="876300"/>
          </a:xfrm>
          <a:prstGeom prst="rect">
            <a:avLst/>
          </a:prstGeom>
        </p:spPr>
      </p:pic>
    </p:spTree>
    <p:extLst>
      <p:ext uri="{BB962C8B-B14F-4D97-AF65-F5344CB8AC3E}">
        <p14:creationId xmlns:p14="http://schemas.microsoft.com/office/powerpoint/2010/main" val="41521065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txBox="1">
            <a:spLocks noChangeArrowheads="1"/>
          </p:cNvSpPr>
          <p:nvPr/>
        </p:nvSpPr>
        <p:spPr>
          <a:xfrm>
            <a:off x="762000" y="1188031"/>
            <a:ext cx="79248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en-US" b="1" dirty="0" smtClean="0"/>
              <a:t>What is TXMAS? </a:t>
            </a:r>
          </a:p>
        </p:txBody>
      </p:sp>
      <p:sp>
        <p:nvSpPr>
          <p:cNvPr id="7" name="Rectangle 3"/>
          <p:cNvSpPr txBox="1">
            <a:spLocks noChangeArrowheads="1"/>
          </p:cNvSpPr>
          <p:nvPr/>
        </p:nvSpPr>
        <p:spPr>
          <a:xfrm>
            <a:off x="558800" y="2997200"/>
            <a:ext cx="8128000" cy="3724275"/>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342900" indent="-342900" algn="l">
              <a:buFont typeface="Arial" panose="020B0604020202020204" pitchFamily="34" charset="0"/>
              <a:buChar char="•"/>
            </a:pPr>
            <a:r>
              <a:rPr lang="en-US" altLang="en-US" sz="2800" dirty="0" smtClean="0">
                <a:solidFill>
                  <a:schemeClr val="tx1"/>
                </a:solidFill>
                <a:latin typeface="Arial" panose="020B0604020202020204" pitchFamily="34" charset="0"/>
                <a:cs typeface="Arial" panose="020B0604020202020204" pitchFamily="34" charset="0"/>
              </a:rPr>
              <a:t>Texas Multiple Award Schedules (TXMAS)</a:t>
            </a:r>
          </a:p>
          <a:p>
            <a:pPr algn="l"/>
            <a:endParaRPr lang="en-US" altLang="en-US" sz="2800" dirty="0" smtClean="0">
              <a:solidFill>
                <a:schemeClr val="tx1"/>
              </a:solidFill>
              <a:latin typeface="Arial" panose="020B0604020202020204" pitchFamily="34" charset="0"/>
              <a:cs typeface="Arial" panose="020B0604020202020204" pitchFamily="34" charset="0"/>
            </a:endParaRPr>
          </a:p>
          <a:p>
            <a:pPr marL="342900" indent="-342900" algn="l">
              <a:buFont typeface="Arial" panose="020B0604020202020204" pitchFamily="34" charset="0"/>
              <a:buChar char="•"/>
            </a:pPr>
            <a:r>
              <a:rPr lang="en-US" altLang="en-US" sz="2800" dirty="0" smtClean="0">
                <a:solidFill>
                  <a:schemeClr val="tx1"/>
                </a:solidFill>
                <a:latin typeface="Arial" panose="020B0604020202020204" pitchFamily="34" charset="0"/>
                <a:cs typeface="Arial" panose="020B0604020202020204" pitchFamily="34" charset="0"/>
              </a:rPr>
              <a:t>On May 21, 2002, The Texas Building and Procurement Commission established TXMAS as an alternative purchasing method.</a:t>
            </a:r>
          </a:p>
        </p:txBody>
      </p:sp>
    </p:spTree>
    <p:extLst>
      <p:ext uri="{BB962C8B-B14F-4D97-AF65-F5344CB8AC3E}">
        <p14:creationId xmlns:p14="http://schemas.microsoft.com/office/powerpoint/2010/main" val="375227105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08917" y="1775531"/>
            <a:ext cx="7715891" cy="1200329"/>
          </a:xfrm>
          <a:prstGeom prst="rect">
            <a:avLst/>
          </a:prstGeom>
        </p:spPr>
        <p:txBody>
          <a:bodyPr wrap="square">
            <a:spAutoFit/>
          </a:bodyPr>
          <a:lstStyle/>
          <a:p>
            <a:r>
              <a:rPr lang="en-US" sz="2400" dirty="0" smtClean="0">
                <a:latin typeface="Arial" panose="020B0604020202020204" pitchFamily="34" charset="0"/>
                <a:cs typeface="Arial" panose="020B0604020202020204" pitchFamily="34" charset="0"/>
              </a:rPr>
              <a:t>If the contract pricing is not listed on the Terms &amp; Conditions/Pricelist, select the link to GSA Advantage to search for the items.</a:t>
            </a:r>
            <a:endParaRPr lang="en-US" sz="2400" dirty="0"/>
          </a:p>
        </p:txBody>
      </p:sp>
      <p:pic>
        <p:nvPicPr>
          <p:cNvPr id="3" name="Picture 2"/>
          <p:cNvPicPr>
            <a:picLocks noChangeAspect="1"/>
          </p:cNvPicPr>
          <p:nvPr/>
        </p:nvPicPr>
        <p:blipFill rotWithShape="1">
          <a:blip r:embed="rId3"/>
          <a:srcRect r="1614" b="45009"/>
          <a:stretch/>
        </p:blipFill>
        <p:spPr>
          <a:xfrm>
            <a:off x="-16318" y="3252486"/>
            <a:ext cx="9160317" cy="3646025"/>
          </a:xfrm>
          <a:prstGeom prst="rect">
            <a:avLst/>
          </a:prstGeom>
        </p:spPr>
      </p:pic>
      <p:cxnSp>
        <p:nvCxnSpPr>
          <p:cNvPr id="7" name="Straight Arrow Connector 6"/>
          <p:cNvCxnSpPr/>
          <p:nvPr/>
        </p:nvCxnSpPr>
        <p:spPr>
          <a:xfrm>
            <a:off x="7778187" y="2812648"/>
            <a:ext cx="0" cy="567160"/>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923395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1534" b="33353"/>
          <a:stretch/>
        </p:blipFill>
        <p:spPr bwMode="auto">
          <a:xfrm>
            <a:off x="0" y="1982658"/>
            <a:ext cx="9144000" cy="48753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702758" y="1310112"/>
            <a:ext cx="7723991" cy="461665"/>
          </a:xfrm>
          <a:prstGeom prst="rect">
            <a:avLst/>
          </a:prstGeom>
          <a:noFill/>
        </p:spPr>
        <p:txBody>
          <a:bodyPr wrap="square" rtlCol="0">
            <a:spAutoFit/>
          </a:bodyPr>
          <a:lstStyle/>
          <a:p>
            <a:pPr algn="ctr"/>
            <a:r>
              <a:rPr lang="en-US" sz="2400" b="1" dirty="0" smtClean="0">
                <a:latin typeface="Arial" panose="020B0604020202020204" pitchFamily="34" charset="0"/>
                <a:cs typeface="Arial" panose="020B0604020202020204" pitchFamily="34" charset="0"/>
              </a:rPr>
              <a:t>Enter the GSA contract number in the search field </a:t>
            </a:r>
            <a:endParaRPr lang="en-US" sz="2400" b="1" dirty="0">
              <a:latin typeface="Arial" panose="020B0604020202020204" pitchFamily="34" charset="0"/>
              <a:cs typeface="Arial" panose="020B0604020202020204" pitchFamily="34" charset="0"/>
            </a:endParaRPr>
          </a:p>
        </p:txBody>
      </p:sp>
      <p:cxnSp>
        <p:nvCxnSpPr>
          <p:cNvPr id="8" name="Straight Arrow Connector 7"/>
          <p:cNvCxnSpPr/>
          <p:nvPr/>
        </p:nvCxnSpPr>
        <p:spPr>
          <a:xfrm flipH="1">
            <a:off x="3605261" y="1771777"/>
            <a:ext cx="959492" cy="1011445"/>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4138515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3325"/>
            <a:ext cx="8229600" cy="1143000"/>
          </a:xfrm>
        </p:spPr>
        <p:txBody>
          <a:bodyPr>
            <a:normAutofit/>
          </a:bodyPr>
          <a:lstStyle/>
          <a:p>
            <a:r>
              <a:rPr lang="en-US" sz="3600" b="1" dirty="0" smtClean="0">
                <a:latin typeface="Arial" panose="020B0604020202020204" pitchFamily="34" charset="0"/>
                <a:cs typeface="Arial" panose="020B0604020202020204" pitchFamily="34" charset="0"/>
              </a:rPr>
              <a:t>GSA Advantage</a:t>
            </a:r>
            <a:endParaRPr lang="en-US" sz="3600" b="1" dirty="0">
              <a:latin typeface="Arial" panose="020B0604020202020204" pitchFamily="34" charset="0"/>
              <a:cs typeface="Arial" panose="020B0604020202020204" pitchFamily="34" charset="0"/>
            </a:endParaRPr>
          </a:p>
        </p:txBody>
      </p:sp>
      <p:pic>
        <p:nvPicPr>
          <p:cNvPr id="4" name="Content Placeholder 3"/>
          <p:cNvPicPr>
            <a:picLocks noGrp="1"/>
          </p:cNvPicPr>
          <p:nvPr>
            <p:ph idx="1"/>
          </p:nvPr>
        </p:nvPicPr>
        <p:blipFill rotWithShape="1">
          <a:blip r:embed="rId3"/>
          <a:srcRect l="1342" t="1306"/>
          <a:stretch/>
        </p:blipFill>
        <p:spPr>
          <a:xfrm>
            <a:off x="1387736" y="2093062"/>
            <a:ext cx="5927464" cy="4604273"/>
          </a:xfrm>
          <a:prstGeom prst="rect">
            <a:avLst/>
          </a:prstGeom>
        </p:spPr>
      </p:pic>
      <p:sp>
        <p:nvSpPr>
          <p:cNvPr id="7" name="TextBox 6"/>
          <p:cNvSpPr txBox="1"/>
          <p:nvPr/>
        </p:nvSpPr>
        <p:spPr>
          <a:xfrm>
            <a:off x="6616048" y="1684630"/>
            <a:ext cx="2366587" cy="1015663"/>
          </a:xfrm>
          <a:prstGeom prst="rect">
            <a:avLst/>
          </a:prstGeom>
          <a:noFill/>
          <a:ln w="57150">
            <a:solidFill>
              <a:srgbClr val="FF0000"/>
            </a:solidFill>
          </a:ln>
        </p:spPr>
        <p:txBody>
          <a:bodyPr wrap="square" rtlCol="0">
            <a:spAutoFit/>
          </a:bodyPr>
          <a:lstStyle/>
          <a:p>
            <a:r>
              <a:rPr lang="en-US" sz="2000" b="1" dirty="0" smtClean="0">
                <a:solidFill>
                  <a:srgbClr val="FF0000"/>
                </a:solidFill>
              </a:rPr>
              <a:t>Narrow the search by entering a part # or keyword(s)</a:t>
            </a:r>
            <a:endParaRPr lang="en-US" sz="2000" b="1" dirty="0">
              <a:solidFill>
                <a:srgbClr val="FF0000"/>
              </a:solidFill>
            </a:endParaRPr>
          </a:p>
        </p:txBody>
      </p:sp>
      <p:cxnSp>
        <p:nvCxnSpPr>
          <p:cNvPr id="8" name="Straight Arrow Connector 7"/>
          <p:cNvCxnSpPr/>
          <p:nvPr/>
        </p:nvCxnSpPr>
        <p:spPr>
          <a:xfrm flipH="1">
            <a:off x="4517231" y="2192461"/>
            <a:ext cx="2098819" cy="803152"/>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6028762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87876"/>
            <a:ext cx="8229600" cy="3541334"/>
          </a:xfrm>
        </p:spPr>
        <p:txBody>
          <a:bodyPr>
            <a:normAutofit/>
          </a:bodyPr>
          <a:lstStyle/>
          <a:p>
            <a:pPr algn="l"/>
            <a:r>
              <a:rPr lang="en-US" dirty="0" smtClean="0">
                <a:latin typeface="Arial" panose="020B0604020202020204" pitchFamily="34" charset="0"/>
                <a:cs typeface="Arial" panose="020B0604020202020204" pitchFamily="34" charset="0"/>
              </a:rPr>
              <a:t>Verifying TXMAS prices for an item not available in GSA </a:t>
            </a:r>
            <a:r>
              <a:rPr lang="en-US" dirty="0" err="1" smtClean="0">
                <a:latin typeface="Arial" panose="020B0604020202020204" pitchFamily="34" charset="0"/>
                <a:cs typeface="Arial" panose="020B0604020202020204" pitchFamily="34" charset="0"/>
              </a:rPr>
              <a:t>eLibrary</a:t>
            </a:r>
            <a:r>
              <a:rPr lang="en-US" dirty="0" smtClean="0">
                <a:latin typeface="Arial" panose="020B0604020202020204" pitchFamily="34" charset="0"/>
                <a:cs typeface="Arial" panose="020B0604020202020204" pitchFamily="34" charset="0"/>
              </a:rPr>
              <a:t> or based on a GSA contract.</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70654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42731" y="1247068"/>
            <a:ext cx="8606118" cy="2492990"/>
          </a:xfrm>
          <a:prstGeom prst="rect">
            <a:avLst/>
          </a:prstGeom>
          <a:noFill/>
        </p:spPr>
        <p:txBody>
          <a:bodyPr wrap="square" rtlCol="0">
            <a:spAutoFit/>
          </a:bodyPr>
          <a:lstStyle/>
          <a:p>
            <a:pPr algn="ctr"/>
            <a:r>
              <a:rPr lang="en-US" sz="3600" b="1" dirty="0" smtClean="0">
                <a:latin typeface="Arial" panose="020B0604020202020204" pitchFamily="34" charset="0"/>
                <a:cs typeface="Arial" panose="020B0604020202020204" pitchFamily="34" charset="0"/>
              </a:rPr>
              <a:t>The quoted item is </a:t>
            </a:r>
            <a:r>
              <a:rPr lang="en-US" sz="3600" b="1" dirty="0">
                <a:latin typeface="Arial" panose="020B0604020202020204" pitchFamily="34" charset="0"/>
                <a:cs typeface="Arial" panose="020B0604020202020204" pitchFamily="34" charset="0"/>
              </a:rPr>
              <a:t>not </a:t>
            </a:r>
            <a:r>
              <a:rPr lang="en-US" sz="3600" b="1" dirty="0" smtClean="0">
                <a:latin typeface="Arial" panose="020B0604020202020204" pitchFamily="34" charset="0"/>
                <a:cs typeface="Arial" panose="020B0604020202020204" pitchFamily="34" charset="0"/>
              </a:rPr>
              <a:t>in GSA </a:t>
            </a:r>
            <a:r>
              <a:rPr lang="en-US" sz="3600" b="1" dirty="0" err="1">
                <a:latin typeface="Arial" panose="020B0604020202020204" pitchFamily="34" charset="0"/>
                <a:cs typeface="Arial" panose="020B0604020202020204" pitchFamily="34" charset="0"/>
              </a:rPr>
              <a:t>eLibrary</a:t>
            </a:r>
            <a:r>
              <a:rPr lang="en-US" sz="3600" b="1" dirty="0">
                <a:latin typeface="Arial" panose="020B0604020202020204" pitchFamily="34" charset="0"/>
                <a:cs typeface="Arial" panose="020B0604020202020204" pitchFamily="34" charset="0"/>
              </a:rPr>
              <a:t> or based on a GSA contract.</a:t>
            </a:r>
            <a:endParaRPr lang="en-US" sz="3600" b="1" dirty="0" smtClean="0">
              <a:latin typeface="Arial" panose="020B0604020202020204" pitchFamily="34" charset="0"/>
              <a:cs typeface="Arial" panose="020B0604020202020204" pitchFamily="34" charset="0"/>
            </a:endParaRPr>
          </a:p>
          <a:p>
            <a:pPr algn="ctr"/>
            <a:endParaRPr lang="en-US" sz="1200" b="1" i="1" dirty="0" smtClean="0">
              <a:latin typeface="Arial" panose="020B0604020202020204" pitchFamily="34" charset="0"/>
              <a:cs typeface="Arial" panose="020B0604020202020204" pitchFamily="34" charset="0"/>
            </a:endParaRPr>
          </a:p>
          <a:p>
            <a:pPr algn="ctr"/>
            <a:r>
              <a:rPr lang="en-US" sz="3600" b="1" i="1" dirty="0" smtClean="0">
                <a:latin typeface="Arial" panose="020B0604020202020204" pitchFamily="34" charset="0"/>
                <a:cs typeface="Arial" panose="020B0604020202020204" pitchFamily="34" charset="0"/>
              </a:rPr>
              <a:t>Example Quote:</a:t>
            </a:r>
          </a:p>
          <a:p>
            <a:pPr algn="ctr"/>
            <a:endParaRPr lang="en-US" sz="3600" b="1" dirty="0" smtClean="0">
              <a:latin typeface="Arial" panose="020B0604020202020204" pitchFamily="34" charset="0"/>
              <a:cs typeface="Arial" panose="020B0604020202020204" pitchFamily="34" charset="0"/>
            </a:endParaRPr>
          </a:p>
        </p:txBody>
      </p:sp>
      <p:sp>
        <p:nvSpPr>
          <p:cNvPr id="3" name="Title 2"/>
          <p:cNvSpPr>
            <a:spLocks noGrp="1"/>
          </p:cNvSpPr>
          <p:nvPr>
            <p:ph type="title"/>
          </p:nvPr>
        </p:nvSpPr>
        <p:spPr/>
        <p:txBody>
          <a:bodyPr/>
          <a:lstStyle/>
          <a:p>
            <a:endParaRPr lang="en-US" dirty="0"/>
          </a:p>
        </p:txBody>
      </p:sp>
      <p:pic>
        <p:nvPicPr>
          <p:cNvPr id="4" name="Picture 3"/>
          <p:cNvPicPr>
            <a:picLocks noChangeAspect="1"/>
          </p:cNvPicPr>
          <p:nvPr/>
        </p:nvPicPr>
        <p:blipFill>
          <a:blip r:embed="rId3"/>
          <a:stretch>
            <a:fillRect/>
          </a:stretch>
        </p:blipFill>
        <p:spPr>
          <a:xfrm>
            <a:off x="618977" y="3327326"/>
            <a:ext cx="8067823" cy="3017203"/>
          </a:xfrm>
          <a:prstGeom prst="rect">
            <a:avLst/>
          </a:prstGeom>
        </p:spPr>
      </p:pic>
    </p:spTree>
    <p:extLst>
      <p:ext uri="{BB962C8B-B14F-4D97-AF65-F5344CB8AC3E}">
        <p14:creationId xmlns:p14="http://schemas.microsoft.com/office/powerpoint/2010/main" val="23581809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txBox="1">
            <a:spLocks noChangeArrowheads="1"/>
          </p:cNvSpPr>
          <p:nvPr/>
        </p:nvSpPr>
        <p:spPr>
          <a:xfrm>
            <a:off x="363071" y="1546603"/>
            <a:ext cx="8565775" cy="1193337"/>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en-US" sz="3600" b="1" dirty="0" smtClean="0">
                <a:latin typeface="Arial" panose="020B0604020202020204" pitchFamily="34" charset="0"/>
                <a:cs typeface="Arial" panose="020B0604020202020204" pitchFamily="34" charset="0"/>
              </a:rPr>
              <a:t> </a:t>
            </a:r>
            <a:r>
              <a:rPr lang="en-US" altLang="en-US" sz="3200" b="1" i="1" dirty="0" smtClean="0">
                <a:latin typeface="Arial" panose="020B0604020202020204" pitchFamily="34" charset="0"/>
                <a:cs typeface="Arial" panose="020B0604020202020204" pitchFamily="34" charset="0"/>
              </a:rPr>
              <a:t>Example</a:t>
            </a:r>
            <a:r>
              <a:rPr lang="en-US" altLang="en-US" sz="3200" b="1" dirty="0">
                <a:latin typeface="Arial" panose="020B0604020202020204" pitchFamily="34" charset="0"/>
                <a:cs typeface="Arial" panose="020B0604020202020204" pitchFamily="34" charset="0"/>
              </a:rPr>
              <a:t>:</a:t>
            </a:r>
            <a:endParaRPr lang="en-US" altLang="en-US" sz="3200" b="1" dirty="0" smtClean="0">
              <a:latin typeface="Arial" panose="020B0604020202020204" pitchFamily="34" charset="0"/>
              <a:cs typeface="Arial" panose="020B0604020202020204" pitchFamily="34" charset="0"/>
            </a:endParaRPr>
          </a:p>
          <a:p>
            <a:r>
              <a:rPr lang="en-US" altLang="en-US" sz="3200" b="1" dirty="0" smtClean="0">
                <a:latin typeface="Arial" panose="020B0604020202020204" pitchFamily="34" charset="0"/>
                <a:cs typeface="Arial" panose="020B0604020202020204" pitchFamily="34" charset="0"/>
              </a:rPr>
              <a:t>Item and pricing located on the  </a:t>
            </a:r>
            <a:r>
              <a:rPr lang="en-US" altLang="en-US" sz="3200" b="1" dirty="0">
                <a:latin typeface="Arial" panose="020B0604020202020204" pitchFamily="34" charset="0"/>
                <a:cs typeface="Arial" panose="020B0604020202020204" pitchFamily="34" charset="0"/>
              </a:rPr>
              <a:t>c</a:t>
            </a:r>
            <a:r>
              <a:rPr lang="en-US" altLang="en-US" sz="3200" b="1" dirty="0" smtClean="0">
                <a:latin typeface="Arial" panose="020B0604020202020204" pitchFamily="34" charset="0"/>
                <a:cs typeface="Arial" panose="020B0604020202020204" pitchFamily="34" charset="0"/>
              </a:rPr>
              <a:t>ontractor’s base </a:t>
            </a:r>
            <a:r>
              <a:rPr lang="en-US" altLang="en-US" sz="3200" b="1" dirty="0">
                <a:latin typeface="Arial" panose="020B0604020202020204" pitchFamily="34" charset="0"/>
                <a:cs typeface="Arial" panose="020B0604020202020204" pitchFamily="34" charset="0"/>
              </a:rPr>
              <a:t>c</a:t>
            </a:r>
            <a:r>
              <a:rPr lang="en-US" altLang="en-US" sz="3200" b="1" dirty="0" smtClean="0">
                <a:latin typeface="Arial" panose="020B0604020202020204" pitchFamily="34" charset="0"/>
                <a:cs typeface="Arial" panose="020B0604020202020204" pitchFamily="34" charset="0"/>
              </a:rPr>
              <a:t>ontract </a:t>
            </a:r>
            <a:r>
              <a:rPr lang="en-US" altLang="en-US" sz="3200" b="1" dirty="0">
                <a:latin typeface="Arial" panose="020B0604020202020204" pitchFamily="34" charset="0"/>
                <a:cs typeface="Arial" panose="020B0604020202020204" pitchFamily="34" charset="0"/>
              </a:rPr>
              <a:t>c</a:t>
            </a:r>
            <a:r>
              <a:rPr lang="en-US" altLang="en-US" sz="3200" b="1" dirty="0" smtClean="0">
                <a:latin typeface="Arial" panose="020B0604020202020204" pitchFamily="34" charset="0"/>
                <a:cs typeface="Arial" panose="020B0604020202020204" pitchFamily="34" charset="0"/>
              </a:rPr>
              <a:t>atalog</a:t>
            </a:r>
          </a:p>
        </p:txBody>
      </p:sp>
      <p:sp>
        <p:nvSpPr>
          <p:cNvPr id="9" name="AutoShape 2"/>
          <p:cNvSpPr txBox="1">
            <a:spLocks noChangeArrowheads="1"/>
          </p:cNvSpPr>
          <p:nvPr/>
        </p:nvSpPr>
        <p:spPr>
          <a:xfrm>
            <a:off x="785309" y="3356361"/>
            <a:ext cx="4563036" cy="689918"/>
          </a:xfrm>
          <a:prstGeom prst="rect">
            <a:avLst/>
          </a:prstGeom>
        </p:spPr>
        <p:txBody>
          <a:bodyPr vert="horz" lIns="91440" tIns="45720" rIns="91440" bIns="45720" rtlCol="0" anchor="ctr">
            <a:normAutofit fontScale="92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en-US" b="1" dirty="0" smtClean="0"/>
              <a:t> </a:t>
            </a:r>
          </a:p>
        </p:txBody>
      </p:sp>
      <p:sp>
        <p:nvSpPr>
          <p:cNvPr id="10" name="AutoShape 2"/>
          <p:cNvSpPr txBox="1">
            <a:spLocks noChangeArrowheads="1"/>
          </p:cNvSpPr>
          <p:nvPr/>
        </p:nvSpPr>
        <p:spPr>
          <a:xfrm>
            <a:off x="3201297" y="2603350"/>
            <a:ext cx="4563036" cy="689918"/>
          </a:xfrm>
          <a:prstGeom prst="rect">
            <a:avLst/>
          </a:prstGeom>
        </p:spPr>
        <p:txBody>
          <a:bodyPr vert="horz" lIns="91440" tIns="45720" rIns="91440" bIns="45720" rtlCol="0" anchor="ctr">
            <a:normAutofit fontScale="92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en-US" b="1" dirty="0" smtClean="0"/>
              <a:t> </a:t>
            </a:r>
          </a:p>
        </p:txBody>
      </p:sp>
      <p:pic>
        <p:nvPicPr>
          <p:cNvPr id="12" name="Picture 11"/>
          <p:cNvPicPr>
            <a:picLocks noChangeAspect="1"/>
          </p:cNvPicPr>
          <p:nvPr/>
        </p:nvPicPr>
        <p:blipFill>
          <a:blip r:embed="rId3"/>
          <a:stretch>
            <a:fillRect/>
          </a:stretch>
        </p:blipFill>
        <p:spPr>
          <a:xfrm>
            <a:off x="0" y="3356361"/>
            <a:ext cx="9049211" cy="3387256"/>
          </a:xfrm>
          <a:prstGeom prst="rect">
            <a:avLst/>
          </a:prstGeom>
        </p:spPr>
      </p:pic>
      <p:cxnSp>
        <p:nvCxnSpPr>
          <p:cNvPr id="8" name="Straight Arrow Connector 7"/>
          <p:cNvCxnSpPr/>
          <p:nvPr/>
        </p:nvCxnSpPr>
        <p:spPr>
          <a:xfrm flipH="1">
            <a:off x="5042647" y="6010835"/>
            <a:ext cx="1731088" cy="500254"/>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6239435" y="3981468"/>
            <a:ext cx="1640541" cy="409557"/>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491607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sz="3600" b="1" i="1" dirty="0" smtClean="0">
                <a:latin typeface="Arial" panose="020B0604020202020204" pitchFamily="34" charset="0"/>
                <a:cs typeface="Arial" panose="020B0604020202020204" pitchFamily="34" charset="0"/>
              </a:rPr>
              <a:t>Example</a:t>
            </a:r>
            <a:r>
              <a:rPr lang="en-US" altLang="en-US" sz="3600" b="1" dirty="0" smtClean="0">
                <a:latin typeface="Arial" panose="020B0604020202020204" pitchFamily="34" charset="0"/>
                <a:cs typeface="Arial" panose="020B0604020202020204" pitchFamily="34" charset="0"/>
              </a:rPr>
              <a:t>:</a:t>
            </a:r>
            <a:br>
              <a:rPr lang="en-US" altLang="en-US" sz="3600" b="1" dirty="0" smtClean="0">
                <a:latin typeface="Arial" panose="020B0604020202020204" pitchFamily="34" charset="0"/>
                <a:cs typeface="Arial" panose="020B0604020202020204" pitchFamily="34" charset="0"/>
              </a:rPr>
            </a:br>
            <a:r>
              <a:rPr lang="en-US" altLang="en-US" sz="3600" b="1" dirty="0" smtClean="0">
                <a:latin typeface="Arial" panose="020B0604020202020204" pitchFamily="34" charset="0"/>
                <a:cs typeface="Arial" panose="020B0604020202020204" pitchFamily="34" charset="0"/>
              </a:rPr>
              <a:t>Description </a:t>
            </a:r>
            <a:r>
              <a:rPr lang="en-US" altLang="en-US" sz="3600" b="1" dirty="0">
                <a:latin typeface="Arial" panose="020B0604020202020204" pitchFamily="34" charset="0"/>
                <a:cs typeface="Arial" panose="020B0604020202020204" pitchFamily="34" charset="0"/>
              </a:rPr>
              <a:t>on GSA </a:t>
            </a:r>
            <a:r>
              <a:rPr lang="en-US" altLang="en-US" sz="3600" b="1" dirty="0" smtClean="0">
                <a:latin typeface="Arial" panose="020B0604020202020204" pitchFamily="34" charset="0"/>
                <a:cs typeface="Arial" panose="020B0604020202020204" pitchFamily="34" charset="0"/>
              </a:rPr>
              <a:t>T&amp;Cs</a:t>
            </a:r>
            <a:endParaRPr lang="en-US" sz="36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3"/>
          <a:stretch>
            <a:fillRect/>
          </a:stretch>
        </p:blipFill>
        <p:spPr>
          <a:xfrm>
            <a:off x="123712" y="3207855"/>
            <a:ext cx="9030354" cy="2782078"/>
          </a:xfrm>
          <a:prstGeom prst="rect">
            <a:avLst/>
          </a:prstGeom>
        </p:spPr>
      </p:pic>
      <p:cxnSp>
        <p:nvCxnSpPr>
          <p:cNvPr id="5" name="Straight Arrow Connector 4"/>
          <p:cNvCxnSpPr/>
          <p:nvPr/>
        </p:nvCxnSpPr>
        <p:spPr>
          <a:xfrm flipH="1" flipV="1">
            <a:off x="5035577" y="4047565"/>
            <a:ext cx="396689" cy="1465731"/>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4356013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3071" y="1264025"/>
            <a:ext cx="8323729" cy="5311588"/>
          </a:xfrm>
        </p:spPr>
        <p:txBody>
          <a:bodyPr>
            <a:normAutofit fontScale="47500" lnSpcReduction="20000"/>
          </a:bodyPr>
          <a:lstStyle/>
          <a:p>
            <a:pPr marL="0" indent="0" algn="ctr">
              <a:buNone/>
            </a:pPr>
            <a:r>
              <a:rPr lang="en-US" sz="5800" b="1" dirty="0" smtClean="0">
                <a:latin typeface="Arial" panose="020B0604020202020204" pitchFamily="34" charset="0"/>
                <a:cs typeface="Arial" panose="020B0604020202020204" pitchFamily="34" charset="0"/>
              </a:rPr>
              <a:t>How to determine the maximum allowable TXMAS price when buying from a discount percentage-based contract</a:t>
            </a:r>
          </a:p>
          <a:p>
            <a:pPr marL="0" indent="0">
              <a:buNone/>
            </a:pPr>
            <a:endParaRPr lang="en-US" altLang="en-US" sz="3400" dirty="0" smtClean="0">
              <a:latin typeface="Arial" panose="020B0604020202020204" pitchFamily="34" charset="0"/>
              <a:cs typeface="Arial" panose="020B0604020202020204" pitchFamily="34" charset="0"/>
            </a:endParaRPr>
          </a:p>
          <a:p>
            <a:pPr marL="0" indent="0">
              <a:buNone/>
            </a:pPr>
            <a:endParaRPr lang="en-US" altLang="en-US" sz="3400" dirty="0">
              <a:latin typeface="Arial" panose="020B0604020202020204" pitchFamily="34" charset="0"/>
              <a:cs typeface="Arial" panose="020B0604020202020204" pitchFamily="34" charset="0"/>
            </a:endParaRPr>
          </a:p>
          <a:p>
            <a:pPr marL="0" indent="0">
              <a:buNone/>
            </a:pPr>
            <a:r>
              <a:rPr lang="en-US" altLang="en-US" sz="4400" dirty="0" smtClean="0">
                <a:latin typeface="Arial" panose="020B0604020202020204" pitchFamily="34" charset="0"/>
                <a:cs typeface="Arial" panose="020B0604020202020204" pitchFamily="34" charset="0"/>
              </a:rPr>
              <a:t>List price x Base Percent Discount = Discount off list price</a:t>
            </a:r>
          </a:p>
          <a:p>
            <a:pPr marL="0" indent="0">
              <a:buNone/>
            </a:pPr>
            <a:r>
              <a:rPr lang="en-US" altLang="en-US" sz="4400" dirty="0" smtClean="0">
                <a:latin typeface="Arial" panose="020B0604020202020204" pitchFamily="34" charset="0"/>
                <a:cs typeface="Arial" panose="020B0604020202020204" pitchFamily="34" charset="0"/>
              </a:rPr>
              <a:t>$1,818 </a:t>
            </a:r>
            <a:r>
              <a:rPr lang="en-US" altLang="en-US" sz="4400" dirty="0">
                <a:latin typeface="Arial" panose="020B0604020202020204" pitchFamily="34" charset="0"/>
                <a:cs typeface="Arial" panose="020B0604020202020204" pitchFamily="34" charset="0"/>
              </a:rPr>
              <a:t>x </a:t>
            </a:r>
            <a:r>
              <a:rPr lang="en-US" altLang="en-US" sz="4400" dirty="0" smtClean="0">
                <a:latin typeface="Arial" panose="020B0604020202020204" pitchFamily="34" charset="0"/>
                <a:cs typeface="Arial" panose="020B0604020202020204" pitchFamily="34" charset="0"/>
              </a:rPr>
              <a:t>0.5617 </a:t>
            </a:r>
            <a:r>
              <a:rPr lang="en-US" altLang="en-US" sz="4400" dirty="0">
                <a:latin typeface="Arial" panose="020B0604020202020204" pitchFamily="34" charset="0"/>
                <a:cs typeface="Arial" panose="020B0604020202020204" pitchFamily="34" charset="0"/>
              </a:rPr>
              <a:t>= </a:t>
            </a:r>
            <a:r>
              <a:rPr lang="en-US" altLang="en-US" sz="4400" dirty="0" smtClean="0">
                <a:latin typeface="Arial" panose="020B0604020202020204" pitchFamily="34" charset="0"/>
                <a:cs typeface="Arial" panose="020B0604020202020204" pitchFamily="34" charset="0"/>
              </a:rPr>
              <a:t>$1,021.1706</a:t>
            </a:r>
          </a:p>
          <a:p>
            <a:pPr marL="0" indent="0">
              <a:buNone/>
            </a:pPr>
            <a:endParaRPr lang="en-US" altLang="en-US" sz="4400" dirty="0">
              <a:latin typeface="Arial" panose="020B0604020202020204" pitchFamily="34" charset="0"/>
              <a:cs typeface="Arial" panose="020B0604020202020204" pitchFamily="34" charset="0"/>
            </a:endParaRPr>
          </a:p>
          <a:p>
            <a:pPr marL="0" indent="0">
              <a:buNone/>
            </a:pPr>
            <a:r>
              <a:rPr lang="en-US" altLang="en-US" sz="4400" dirty="0">
                <a:latin typeface="Arial" panose="020B0604020202020204" pitchFamily="34" charset="0"/>
                <a:cs typeface="Arial" panose="020B0604020202020204" pitchFamily="34" charset="0"/>
              </a:rPr>
              <a:t>L</a:t>
            </a:r>
            <a:r>
              <a:rPr lang="en-US" altLang="en-US" sz="4400" dirty="0" smtClean="0">
                <a:latin typeface="Arial" panose="020B0604020202020204" pitchFamily="34" charset="0"/>
                <a:cs typeface="Arial" panose="020B0604020202020204" pitchFamily="34" charset="0"/>
              </a:rPr>
              <a:t>ist price – Discount off list price = Base Contract price</a:t>
            </a:r>
          </a:p>
          <a:p>
            <a:pPr marL="0" indent="0">
              <a:buNone/>
            </a:pPr>
            <a:r>
              <a:rPr lang="en-US" altLang="en-US" sz="4400" dirty="0" smtClean="0">
                <a:latin typeface="Arial" panose="020B0604020202020204" pitchFamily="34" charset="0"/>
                <a:cs typeface="Arial" panose="020B0604020202020204" pitchFamily="34" charset="0"/>
              </a:rPr>
              <a:t>$1,818 - $1,021.1706 = $796.8294 </a:t>
            </a:r>
            <a:endParaRPr lang="en-US" altLang="en-US" sz="4400" dirty="0">
              <a:latin typeface="Arial" panose="020B0604020202020204" pitchFamily="34" charset="0"/>
              <a:cs typeface="Arial" panose="020B0604020202020204" pitchFamily="34" charset="0"/>
            </a:endParaRPr>
          </a:p>
          <a:p>
            <a:endParaRPr lang="en-US" sz="4400" dirty="0">
              <a:latin typeface="Arial" panose="020B0604020202020204" pitchFamily="34" charset="0"/>
              <a:cs typeface="Arial" panose="020B0604020202020204" pitchFamily="34" charset="0"/>
            </a:endParaRPr>
          </a:p>
          <a:p>
            <a:pPr marL="0" lvl="0" indent="0" defTabSz="914400">
              <a:buNone/>
              <a:defRPr/>
            </a:pPr>
            <a:r>
              <a:rPr lang="en-US" altLang="en-US" sz="4400" dirty="0" smtClean="0">
                <a:latin typeface="Arial" panose="020B0604020202020204" pitchFamily="34" charset="0"/>
                <a:cs typeface="Arial" panose="020B0604020202020204" pitchFamily="34" charset="0"/>
              </a:rPr>
              <a:t>Base Contract price </a:t>
            </a:r>
            <a:r>
              <a:rPr lang="en-US" altLang="en-US" sz="4400" dirty="0">
                <a:latin typeface="Arial" panose="020B0604020202020204" pitchFamily="34" charset="0"/>
                <a:cs typeface="Arial" panose="020B0604020202020204" pitchFamily="34" charset="0"/>
              </a:rPr>
              <a:t>x </a:t>
            </a:r>
            <a:r>
              <a:rPr lang="en-US" altLang="en-US" sz="4400" dirty="0" smtClean="0">
                <a:latin typeface="Arial" panose="020B0604020202020204" pitchFamily="34" charset="0"/>
                <a:cs typeface="Arial" panose="020B0604020202020204" pitchFamily="34" charset="0"/>
              </a:rPr>
              <a:t>1.5228% </a:t>
            </a:r>
            <a:r>
              <a:rPr lang="en-US" altLang="en-US" sz="4400" dirty="0">
                <a:latin typeface="Arial" panose="020B0604020202020204" pitchFamily="34" charset="0"/>
                <a:cs typeface="Arial" panose="020B0604020202020204" pitchFamily="34" charset="0"/>
              </a:rPr>
              <a:t>= </a:t>
            </a:r>
            <a:r>
              <a:rPr lang="en-US" altLang="en-US" sz="4400" b="1" dirty="0">
                <a:latin typeface="Arial" panose="020B0604020202020204" pitchFamily="34" charset="0"/>
                <a:cs typeface="Arial" panose="020B0604020202020204" pitchFamily="34" charset="0"/>
              </a:rPr>
              <a:t>Maximum TXMAS price </a:t>
            </a:r>
          </a:p>
          <a:p>
            <a:pPr marL="0" lvl="0" indent="0" defTabSz="914400">
              <a:buNone/>
              <a:defRPr/>
            </a:pPr>
            <a:r>
              <a:rPr lang="en-US" altLang="en-US" sz="4400" dirty="0" smtClean="0">
                <a:latin typeface="Arial" panose="020B0604020202020204" pitchFamily="34" charset="0"/>
                <a:cs typeface="Arial" panose="020B0604020202020204" pitchFamily="34" charset="0"/>
              </a:rPr>
              <a:t>$796.82 </a:t>
            </a:r>
            <a:r>
              <a:rPr lang="en-US" altLang="en-US" sz="4400" dirty="0">
                <a:latin typeface="Arial" panose="020B0604020202020204" pitchFamily="34" charset="0"/>
                <a:cs typeface="Arial" panose="020B0604020202020204" pitchFamily="34" charset="0"/>
              </a:rPr>
              <a:t>x 1.015228 = </a:t>
            </a:r>
            <a:r>
              <a:rPr lang="en-US" altLang="en-US" sz="4400" dirty="0" smtClean="0">
                <a:latin typeface="Arial" panose="020B0604020202020204" pitchFamily="34" charset="0"/>
                <a:cs typeface="Arial" panose="020B0604020202020204" pitchFamily="34" charset="0"/>
              </a:rPr>
              <a:t>$808.95</a:t>
            </a:r>
          </a:p>
          <a:p>
            <a:pPr marL="0" lvl="0" indent="0" algn="r" defTabSz="914400">
              <a:buNone/>
              <a:defRPr/>
            </a:pPr>
            <a:endParaRPr lang="en-US" altLang="en-US" sz="3400" dirty="0" smtClean="0">
              <a:latin typeface="Arial" panose="020B0604020202020204" pitchFamily="34" charset="0"/>
              <a:cs typeface="Arial" panose="020B0604020202020204" pitchFamily="34" charset="0"/>
            </a:endParaRPr>
          </a:p>
          <a:p>
            <a:pPr marL="0" lvl="0" indent="0" algn="r" defTabSz="914400">
              <a:buNone/>
              <a:defRPr/>
            </a:pPr>
            <a:r>
              <a:rPr lang="en-US" altLang="en-US" sz="3400" dirty="0" smtClean="0">
                <a:latin typeface="Arial" panose="020B0604020202020204" pitchFamily="34" charset="0"/>
                <a:cs typeface="Arial" panose="020B0604020202020204" pitchFamily="34" charset="0"/>
              </a:rPr>
              <a:t>(Note: TXMAS contractors are authorized to increase the base</a:t>
            </a:r>
          </a:p>
          <a:p>
            <a:pPr marL="0" lvl="0" indent="0" algn="r" defTabSz="914400">
              <a:buNone/>
              <a:defRPr/>
            </a:pPr>
            <a:r>
              <a:rPr lang="en-US" altLang="en-US" sz="3400" dirty="0" smtClean="0">
                <a:latin typeface="Arial" panose="020B0604020202020204" pitchFamily="34" charset="0"/>
                <a:cs typeface="Arial" panose="020B0604020202020204" pitchFamily="34" charset="0"/>
              </a:rPr>
              <a:t> contract price up to 1.5228% - TSB Administrative Fee)</a:t>
            </a:r>
            <a:endParaRPr lang="en-US" altLang="en-US" sz="3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9356510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0625" y="1422798"/>
            <a:ext cx="8386175" cy="1143000"/>
          </a:xfrm>
        </p:spPr>
        <p:txBody>
          <a:bodyPr>
            <a:noAutofit/>
          </a:bodyPr>
          <a:lstStyle/>
          <a:p>
            <a:r>
              <a:rPr lang="en-US" sz="2800" b="1" dirty="0" smtClean="0">
                <a:latin typeface="Arial" panose="020B0604020202020204" pitchFamily="34" charset="0"/>
                <a:cs typeface="Arial" panose="020B0604020202020204" pitchFamily="34" charset="0"/>
              </a:rPr>
              <a:t>You are ready to create a Purchase Requisition in Texas SmartBuy using a Quote Line if…</a:t>
            </a:r>
            <a:endParaRPr lang="en-US" sz="2800"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2853897"/>
            <a:ext cx="8229600" cy="3798359"/>
          </a:xfrm>
        </p:spPr>
        <p:txBody>
          <a:bodyPr/>
          <a:lstStyle/>
          <a:p>
            <a:r>
              <a:rPr lang="en-US" dirty="0">
                <a:latin typeface="Arial" panose="020B0604020202020204" pitchFamily="34" charset="0"/>
                <a:cs typeface="Arial" panose="020B0604020202020204" pitchFamily="34" charset="0"/>
              </a:rPr>
              <a:t>q</a:t>
            </a:r>
            <a:r>
              <a:rPr lang="en-US" dirty="0" smtClean="0">
                <a:latin typeface="Arial" panose="020B0604020202020204" pitchFamily="34" charset="0"/>
                <a:cs typeface="Arial" panose="020B0604020202020204" pitchFamily="34" charset="0"/>
              </a:rPr>
              <a:t>uote pricing has been verified against base contract</a:t>
            </a:r>
          </a:p>
          <a:p>
            <a:r>
              <a:rPr lang="en-US" dirty="0" smtClean="0">
                <a:latin typeface="Arial" panose="020B0604020202020204" pitchFamily="34" charset="0"/>
                <a:cs typeface="Arial" panose="020B0604020202020204" pitchFamily="34" charset="0"/>
              </a:rPr>
              <a:t>dealer has been verified as authorized (dealer is visible on Contract Details Page)</a:t>
            </a:r>
          </a:p>
          <a:p>
            <a:r>
              <a:rPr lang="en-US" dirty="0" smtClean="0">
                <a:latin typeface="Arial" panose="020B0604020202020204" pitchFamily="34" charset="0"/>
                <a:cs typeface="Arial" panose="020B0604020202020204" pitchFamily="34" charset="0"/>
              </a:rPr>
              <a:t>you are positive the item or service is not available on Texas SmartBuy</a:t>
            </a:r>
          </a:p>
          <a:p>
            <a:pPr marL="0" indent="0">
              <a:buNone/>
            </a:pPr>
            <a:endParaRPr lang="en-US" dirty="0" smtClean="0">
              <a:latin typeface="Arial" panose="020B0604020202020204" pitchFamily="34" charset="0"/>
              <a:cs typeface="Arial" panose="020B0604020202020204" pitchFamily="34" charset="0"/>
            </a:endParaRPr>
          </a:p>
          <a:p>
            <a:endParaRPr lang="en-US" dirty="0" smtClean="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979890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txBox="1">
            <a:spLocks noGrp="1" noChangeArrowheads="1"/>
          </p:cNvSpPr>
          <p:nvPr>
            <p:ph type="title"/>
          </p:nvPr>
        </p:nvSpPr>
        <p:spPr>
          <a:xfrm>
            <a:off x="247651" y="1165191"/>
            <a:ext cx="8648700" cy="1210456"/>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en-US" sz="3600" b="1" dirty="0" smtClean="0">
                <a:latin typeface="Arial" panose="020B0604020202020204" pitchFamily="34" charset="0"/>
                <a:cs typeface="Arial" panose="020B0604020202020204" pitchFamily="34" charset="0"/>
              </a:rPr>
              <a:t> Creating a TXMAS Quote Order in Texas SmartBuy</a:t>
            </a:r>
          </a:p>
        </p:txBody>
      </p:sp>
      <p:pic>
        <p:nvPicPr>
          <p:cNvPr id="2" name="Picture 1"/>
          <p:cNvPicPr>
            <a:picLocks noChangeAspect="1"/>
          </p:cNvPicPr>
          <p:nvPr/>
        </p:nvPicPr>
        <p:blipFill rotWithShape="1">
          <a:blip r:embed="rId3"/>
          <a:srcRect l="17851" t="28824" r="18856" b="22392"/>
          <a:stretch/>
        </p:blipFill>
        <p:spPr>
          <a:xfrm>
            <a:off x="0" y="2375646"/>
            <a:ext cx="9144000" cy="4476879"/>
          </a:xfrm>
          <a:prstGeom prst="rect">
            <a:avLst/>
          </a:prstGeom>
        </p:spPr>
      </p:pic>
      <p:cxnSp>
        <p:nvCxnSpPr>
          <p:cNvPr id="6" name="Straight Arrow Connector 5"/>
          <p:cNvCxnSpPr/>
          <p:nvPr/>
        </p:nvCxnSpPr>
        <p:spPr>
          <a:xfrm flipV="1">
            <a:off x="7157547" y="5339256"/>
            <a:ext cx="441434" cy="1271752"/>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645209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p:cNvSpPr>
            <a:spLocks noChangeArrowheads="1"/>
          </p:cNvSpPr>
          <p:nvPr/>
        </p:nvSpPr>
        <p:spPr bwMode="auto">
          <a:xfrm>
            <a:off x="762000" y="1156858"/>
            <a:ext cx="7924800" cy="1143000"/>
          </a:xfrm>
          <a:prstGeom prst="roundRect">
            <a:avLst>
              <a:gd name="adj" fmla="val 21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b"/>
          <a:lstStyle>
            <a:lvl1pPr>
              <a:spcBef>
                <a:spcPct val="20000"/>
              </a:spcBef>
              <a:buClr>
                <a:schemeClr val="tx1"/>
              </a:buClr>
              <a:buSzPct val="75000"/>
              <a:buFont typeface="Wingdings" pitchFamily="2" charset="2"/>
              <a:buChar char="l"/>
              <a:defRPr sz="2800">
                <a:solidFill>
                  <a:schemeClr val="tx1"/>
                </a:solidFill>
                <a:latin typeface="Arial" charset="0"/>
              </a:defRPr>
            </a:lvl1pPr>
            <a:lvl2pPr marL="742950" indent="-285750">
              <a:spcBef>
                <a:spcPct val="20000"/>
              </a:spcBef>
              <a:buClr>
                <a:schemeClr val="tx1"/>
              </a:buClr>
              <a:buSzPct val="75000"/>
              <a:buChar char="–"/>
              <a:defRPr sz="2400">
                <a:solidFill>
                  <a:schemeClr val="tx1"/>
                </a:solidFill>
                <a:latin typeface="Arial" charset="0"/>
              </a:defRPr>
            </a:lvl2pPr>
            <a:lvl3pPr marL="1143000" indent="-228600">
              <a:spcBef>
                <a:spcPct val="20000"/>
              </a:spcBef>
              <a:buClr>
                <a:schemeClr val="tx1"/>
              </a:buClr>
              <a:buSzPct val="75000"/>
              <a:buFont typeface="Wingdings" pitchFamily="2" charset="2"/>
              <a:buChar char="l"/>
              <a:defRPr sz="2000">
                <a:solidFill>
                  <a:schemeClr val="tx1"/>
                </a:solidFill>
                <a:latin typeface="Arial" charset="0"/>
              </a:defRPr>
            </a:lvl3pPr>
            <a:lvl4pPr marL="1600200" indent="-228600">
              <a:spcBef>
                <a:spcPct val="20000"/>
              </a:spcBef>
              <a:buClr>
                <a:schemeClr val="tx1"/>
              </a:buClr>
              <a:buSzPct val="80000"/>
              <a:buChar char="–"/>
              <a:defRPr sz="2000">
                <a:solidFill>
                  <a:schemeClr val="tx1"/>
                </a:solidFill>
                <a:latin typeface="Arial" charset="0"/>
              </a:defRPr>
            </a:lvl4pPr>
            <a:lvl5pPr marL="2057400" indent="-228600">
              <a:spcBef>
                <a:spcPct val="20000"/>
              </a:spcBef>
              <a:buClr>
                <a:schemeClr val="tx1"/>
              </a:buClr>
              <a:buSzPct val="65000"/>
              <a:buFont typeface="Wingdings" pitchFamily="2" charset="2"/>
              <a:buChar char="l"/>
              <a:defRPr sz="2000">
                <a:solidFill>
                  <a:schemeClr val="tx1"/>
                </a:solidFill>
                <a:latin typeface="Arial" charset="0"/>
              </a:defRPr>
            </a:lvl5pPr>
            <a:lvl6pPr marL="2514600" indent="-228600" eaLnBrk="0" fontAlgn="base" hangingPunct="0">
              <a:spcBef>
                <a:spcPct val="20000"/>
              </a:spcBef>
              <a:spcAft>
                <a:spcPct val="0"/>
              </a:spcAft>
              <a:buClr>
                <a:schemeClr val="tx1"/>
              </a:buClr>
              <a:buSzPct val="65000"/>
              <a:buFont typeface="Wingdings" pitchFamily="2" charset="2"/>
              <a:buChar char="l"/>
              <a:defRPr sz="2000">
                <a:solidFill>
                  <a:schemeClr val="tx1"/>
                </a:solidFill>
                <a:latin typeface="Arial" charset="0"/>
              </a:defRPr>
            </a:lvl6pPr>
            <a:lvl7pPr marL="2971800" indent="-228600" eaLnBrk="0" fontAlgn="base" hangingPunct="0">
              <a:spcBef>
                <a:spcPct val="20000"/>
              </a:spcBef>
              <a:spcAft>
                <a:spcPct val="0"/>
              </a:spcAft>
              <a:buClr>
                <a:schemeClr val="tx1"/>
              </a:buClr>
              <a:buSzPct val="65000"/>
              <a:buFont typeface="Wingdings" pitchFamily="2" charset="2"/>
              <a:buChar char="l"/>
              <a:defRPr sz="2000">
                <a:solidFill>
                  <a:schemeClr val="tx1"/>
                </a:solidFill>
                <a:latin typeface="Arial" charset="0"/>
              </a:defRPr>
            </a:lvl7pPr>
            <a:lvl8pPr marL="3429000" indent="-228600" eaLnBrk="0" fontAlgn="base" hangingPunct="0">
              <a:spcBef>
                <a:spcPct val="20000"/>
              </a:spcBef>
              <a:spcAft>
                <a:spcPct val="0"/>
              </a:spcAft>
              <a:buClr>
                <a:schemeClr val="tx1"/>
              </a:buClr>
              <a:buSzPct val="65000"/>
              <a:buFont typeface="Wingdings" pitchFamily="2" charset="2"/>
              <a:buChar char="l"/>
              <a:defRPr sz="2000">
                <a:solidFill>
                  <a:schemeClr val="tx1"/>
                </a:solidFill>
                <a:latin typeface="Arial" charset="0"/>
              </a:defRPr>
            </a:lvl8pPr>
            <a:lvl9pPr marL="3886200" indent="-228600" eaLnBrk="0" fontAlgn="base" hangingPunct="0">
              <a:spcBef>
                <a:spcPct val="20000"/>
              </a:spcBef>
              <a:spcAft>
                <a:spcPct val="0"/>
              </a:spcAft>
              <a:buClr>
                <a:schemeClr val="tx1"/>
              </a:buClr>
              <a:buSzPct val="65000"/>
              <a:buFont typeface="Wingdings" pitchFamily="2" charset="2"/>
              <a:buChar char="l"/>
              <a:defRPr sz="2000">
                <a:solidFill>
                  <a:schemeClr val="tx1"/>
                </a:solidFill>
                <a:latin typeface="Arial" charset="0"/>
              </a:defRPr>
            </a:lvl9pPr>
          </a:lstStyle>
          <a:p>
            <a:pPr algn="ctr" eaLnBrk="1" hangingPunct="1">
              <a:lnSpc>
                <a:spcPct val="90000"/>
              </a:lnSpc>
              <a:spcBef>
                <a:spcPct val="0"/>
              </a:spcBef>
              <a:buClrTx/>
              <a:buSzTx/>
              <a:buFontTx/>
              <a:buNone/>
            </a:pPr>
            <a:r>
              <a:rPr lang="en-US" altLang="en-US" sz="3600" b="1" dirty="0"/>
              <a:t>What is </a:t>
            </a:r>
            <a:r>
              <a:rPr lang="en-US" altLang="en-US" sz="3600" b="1" dirty="0" smtClean="0"/>
              <a:t>TXMAS (cont.)?</a:t>
            </a:r>
            <a:endParaRPr lang="en-US" altLang="en-US" sz="3600" b="1" dirty="0"/>
          </a:p>
        </p:txBody>
      </p:sp>
      <p:sp>
        <p:nvSpPr>
          <p:cNvPr id="5" name="Rectangle 3"/>
          <p:cNvSpPr txBox="1">
            <a:spLocks noChangeArrowheads="1"/>
          </p:cNvSpPr>
          <p:nvPr/>
        </p:nvSpPr>
        <p:spPr>
          <a:xfrm>
            <a:off x="368300" y="2362200"/>
            <a:ext cx="8432800" cy="3724275"/>
          </a:xfrm>
          <a:prstGeom prst="rect">
            <a:avLst/>
          </a:prstGeom>
        </p:spPr>
        <p:txBody>
          <a:bodyPr vert="horz" lIns="91440" tIns="45720" rIns="91440" bIns="45720" rtlCol="0">
            <a:normAutofit lnSpcReduction="1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buFont typeface="Symbol" pitchFamily="18" charset="2"/>
              <a:buChar char=""/>
            </a:pPr>
            <a:r>
              <a:rPr lang="en-US" altLang="en-US" sz="2400" dirty="0" smtClean="0">
                <a:solidFill>
                  <a:schemeClr val="tx1"/>
                </a:solidFill>
                <a:latin typeface="Arial" panose="020B0604020202020204" pitchFamily="34" charset="0"/>
                <a:cs typeface="Arial" panose="020B0604020202020204" pitchFamily="34" charset="0"/>
              </a:rPr>
              <a:t>    Based on existing contracts competitively awarded by </a:t>
            </a:r>
            <a:r>
              <a:rPr lang="en-US" altLang="en-US" sz="2400" dirty="0">
                <a:solidFill>
                  <a:schemeClr val="tx1"/>
                </a:solidFill>
                <a:latin typeface="Arial" panose="020B0604020202020204" pitchFamily="34" charset="0"/>
                <a:cs typeface="Arial" panose="020B0604020202020204" pitchFamily="34" charset="0"/>
              </a:rPr>
              <a:t>the </a:t>
            </a:r>
            <a:r>
              <a:rPr lang="en-US" altLang="en-US" sz="2400" dirty="0" smtClean="0">
                <a:solidFill>
                  <a:schemeClr val="tx1"/>
                </a:solidFill>
                <a:latin typeface="Arial" panose="020B0604020202020204" pitchFamily="34" charset="0"/>
                <a:cs typeface="Arial" panose="020B0604020202020204" pitchFamily="34" charset="0"/>
              </a:rPr>
              <a:t>	federal </a:t>
            </a:r>
            <a:r>
              <a:rPr lang="en-US" altLang="en-US" sz="2400" dirty="0">
                <a:solidFill>
                  <a:schemeClr val="tx1"/>
                </a:solidFill>
                <a:latin typeface="Arial" panose="020B0604020202020204" pitchFamily="34" charset="0"/>
                <a:cs typeface="Arial" panose="020B0604020202020204" pitchFamily="34" charset="0"/>
              </a:rPr>
              <a:t>government and governmental </a:t>
            </a:r>
            <a:r>
              <a:rPr lang="en-US" altLang="en-US" sz="2400" dirty="0" smtClean="0">
                <a:solidFill>
                  <a:schemeClr val="tx1"/>
                </a:solidFill>
                <a:latin typeface="Arial" panose="020B0604020202020204" pitchFamily="34" charset="0"/>
                <a:cs typeface="Arial" panose="020B0604020202020204" pitchFamily="34" charset="0"/>
              </a:rPr>
              <a:t>entities in Texas 	and other states.</a:t>
            </a:r>
            <a:endParaRPr lang="en-US" altLang="en-US" sz="2400" dirty="0">
              <a:solidFill>
                <a:schemeClr val="tx1"/>
              </a:solidFill>
              <a:latin typeface="Arial" panose="020B0604020202020204" pitchFamily="34" charset="0"/>
              <a:cs typeface="Arial" panose="020B0604020202020204" pitchFamily="34" charset="0"/>
            </a:endParaRPr>
          </a:p>
          <a:p>
            <a:pPr algn="l">
              <a:buFont typeface="Symbol" pitchFamily="18" charset="2"/>
              <a:buChar char=""/>
            </a:pPr>
            <a:endParaRPr lang="en-US" altLang="en-US" sz="2400" dirty="0" smtClean="0">
              <a:solidFill>
                <a:schemeClr val="tx1"/>
              </a:solidFill>
              <a:latin typeface="Arial" panose="020B0604020202020204" pitchFamily="34" charset="0"/>
              <a:cs typeface="Arial" panose="020B0604020202020204" pitchFamily="34" charset="0"/>
            </a:endParaRPr>
          </a:p>
          <a:p>
            <a:pPr algn="l">
              <a:buFont typeface="Symbol" pitchFamily="18" charset="2"/>
              <a:buChar char=""/>
            </a:pPr>
            <a:r>
              <a:rPr lang="en-US" altLang="en-US" sz="2400" dirty="0" smtClean="0">
                <a:solidFill>
                  <a:schemeClr val="tx1"/>
                </a:solidFill>
                <a:latin typeface="Arial" panose="020B0604020202020204" pitchFamily="34" charset="0"/>
                <a:cs typeface="Arial" panose="020B0604020202020204" pitchFamily="34" charset="0"/>
              </a:rPr>
              <a:t>    Any changes made to the contractor’s base contract are 	applied to the contractor’s TXMAS contract.  </a:t>
            </a:r>
          </a:p>
          <a:p>
            <a:pPr algn="l">
              <a:buFont typeface="Symbol" pitchFamily="18" charset="2"/>
              <a:buChar char=""/>
            </a:pPr>
            <a:endParaRPr lang="en-US" altLang="en-US" sz="2400" dirty="0" smtClean="0">
              <a:solidFill>
                <a:schemeClr val="tx1"/>
              </a:solidFill>
              <a:latin typeface="Arial" panose="020B0604020202020204" pitchFamily="34" charset="0"/>
              <a:cs typeface="Arial" panose="020B0604020202020204" pitchFamily="34" charset="0"/>
            </a:endParaRPr>
          </a:p>
          <a:p>
            <a:pPr algn="l">
              <a:buFont typeface="Symbol" pitchFamily="18" charset="2"/>
              <a:buChar char=""/>
            </a:pPr>
            <a:r>
              <a:rPr lang="en-US" altLang="en-US" sz="2400" dirty="0" smtClean="0">
                <a:solidFill>
                  <a:schemeClr val="tx1"/>
                </a:solidFill>
                <a:latin typeface="Arial" panose="020B0604020202020204" pitchFamily="34" charset="0"/>
                <a:cs typeface="Arial" panose="020B0604020202020204" pitchFamily="34" charset="0"/>
              </a:rPr>
              <a:t>    TXMAS contracts have additional Statewide Procurement 	Division Terms and Conditions that supplement the base 	contract Terms and Conditions.</a:t>
            </a:r>
          </a:p>
          <a:p>
            <a:pPr algn="l"/>
            <a:endParaRPr lang="en-US" altLang="en-US" sz="240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4639635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5167" t="16431" r="50083" b="39961"/>
          <a:stretch/>
        </p:blipFill>
        <p:spPr>
          <a:xfrm>
            <a:off x="15239" y="1508760"/>
            <a:ext cx="9125909" cy="5349240"/>
          </a:xfrm>
          <a:prstGeom prst="rect">
            <a:avLst/>
          </a:prstGeom>
        </p:spPr>
      </p:pic>
      <p:sp>
        <p:nvSpPr>
          <p:cNvPr id="9" name="TextBox 8"/>
          <p:cNvSpPr txBox="1"/>
          <p:nvPr/>
        </p:nvSpPr>
        <p:spPr>
          <a:xfrm>
            <a:off x="5072034" y="4163258"/>
            <a:ext cx="3583040" cy="646331"/>
          </a:xfrm>
          <a:prstGeom prst="rect">
            <a:avLst/>
          </a:prstGeom>
          <a:noFill/>
          <a:ln w="57150">
            <a:solidFill>
              <a:srgbClr val="FF0000"/>
            </a:solidFill>
          </a:ln>
        </p:spPr>
        <p:txBody>
          <a:bodyPr wrap="square" rtlCol="0">
            <a:spAutoFit/>
          </a:bodyPr>
          <a:lstStyle/>
          <a:p>
            <a:r>
              <a:rPr lang="en-US" b="1" dirty="0" smtClean="0">
                <a:solidFill>
                  <a:srgbClr val="FF0000"/>
                </a:solidFill>
              </a:rPr>
              <a:t>Enter quote dollar amount (minus incidentals) in Quantity field </a:t>
            </a:r>
            <a:endParaRPr lang="en-US" b="1" dirty="0">
              <a:solidFill>
                <a:srgbClr val="FF0000"/>
              </a:solidFill>
            </a:endParaRPr>
          </a:p>
        </p:txBody>
      </p:sp>
      <p:cxnSp>
        <p:nvCxnSpPr>
          <p:cNvPr id="10" name="Straight Arrow Connector 9"/>
          <p:cNvCxnSpPr/>
          <p:nvPr/>
        </p:nvCxnSpPr>
        <p:spPr>
          <a:xfrm flipH="1" flipV="1">
            <a:off x="2679701" y="3653780"/>
            <a:ext cx="1210397" cy="2311618"/>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2161897" y="5984458"/>
            <a:ext cx="3456402" cy="646331"/>
          </a:xfrm>
          <a:prstGeom prst="rect">
            <a:avLst/>
          </a:prstGeom>
          <a:noFill/>
          <a:ln w="57150">
            <a:solidFill>
              <a:srgbClr val="FF0000"/>
            </a:solidFill>
          </a:ln>
        </p:spPr>
        <p:txBody>
          <a:bodyPr wrap="square" rtlCol="0">
            <a:spAutoFit/>
          </a:bodyPr>
          <a:lstStyle/>
          <a:p>
            <a:r>
              <a:rPr lang="en-US" b="1" dirty="0" smtClean="0">
                <a:solidFill>
                  <a:srgbClr val="FF0000"/>
                </a:solidFill>
              </a:rPr>
              <a:t>Must select a dealer if drop-down option is available</a:t>
            </a:r>
            <a:endParaRPr lang="en-US" b="1" dirty="0">
              <a:solidFill>
                <a:srgbClr val="FF0000"/>
              </a:solidFill>
            </a:endParaRPr>
          </a:p>
        </p:txBody>
      </p:sp>
      <p:cxnSp>
        <p:nvCxnSpPr>
          <p:cNvPr id="15" name="Straight Arrow Connector 14"/>
          <p:cNvCxnSpPr/>
          <p:nvPr/>
        </p:nvCxnSpPr>
        <p:spPr>
          <a:xfrm flipH="1" flipV="1">
            <a:off x="1950720" y="3063240"/>
            <a:ext cx="3121314" cy="1203960"/>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614769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3000" dirty="0" smtClean="0">
                <a:latin typeface="Arial" panose="020B0604020202020204" pitchFamily="34" charset="0"/>
                <a:cs typeface="Arial" panose="020B0604020202020204" pitchFamily="34" charset="0"/>
              </a:rPr>
              <a:t>When adding cents to the Quantity, the amount will initially appear in red font. Note the Total is correct.</a:t>
            </a:r>
            <a:endParaRPr lang="en-US" sz="30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a:srcRect l="4915" t="16431" r="5000" b="23804"/>
          <a:stretch/>
        </p:blipFill>
        <p:spPr>
          <a:xfrm>
            <a:off x="0" y="2209800"/>
            <a:ext cx="9144000" cy="4648200"/>
          </a:xfrm>
          <a:prstGeom prst="rect">
            <a:avLst/>
          </a:prstGeom>
        </p:spPr>
      </p:pic>
    </p:spTree>
    <p:extLst>
      <p:ext uri="{BB962C8B-B14F-4D97-AF65-F5344CB8AC3E}">
        <p14:creationId xmlns:p14="http://schemas.microsoft.com/office/powerpoint/2010/main" val="221259163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8229600" cy="844444"/>
          </a:xfrm>
        </p:spPr>
        <p:txBody>
          <a:bodyPr>
            <a:noAutofit/>
          </a:bodyPr>
          <a:lstStyle/>
          <a:p>
            <a:pPr algn="l"/>
            <a:r>
              <a:rPr lang="en-US" sz="2000" dirty="0" smtClean="0">
                <a:latin typeface="Arial" panose="020B0604020202020204" pitchFamily="34" charset="0"/>
                <a:cs typeface="Arial" panose="020B0604020202020204" pitchFamily="34" charset="0"/>
              </a:rPr>
              <a:t>Once the cursor is clicked anywhere outside of the Quantity box, the font will turn black</a:t>
            </a:r>
            <a:r>
              <a:rPr lang="en-US" sz="2000" dirty="0">
                <a:latin typeface="Arial" panose="020B0604020202020204" pitchFamily="34" charset="0"/>
                <a:cs typeface="Arial" panose="020B0604020202020204" pitchFamily="34" charset="0"/>
              </a:rPr>
              <a:t>. Note the Total is correct.</a:t>
            </a:r>
          </a:p>
        </p:txBody>
      </p:sp>
      <p:pic>
        <p:nvPicPr>
          <p:cNvPr id="3" name="Picture 2"/>
          <p:cNvPicPr>
            <a:picLocks noChangeAspect="1"/>
          </p:cNvPicPr>
          <p:nvPr/>
        </p:nvPicPr>
        <p:blipFill rotWithShape="1">
          <a:blip r:embed="rId3"/>
          <a:srcRect l="5083" t="16431" r="5500" b="23804"/>
          <a:stretch/>
        </p:blipFill>
        <p:spPr>
          <a:xfrm>
            <a:off x="11222" y="2130251"/>
            <a:ext cx="9132777" cy="4730593"/>
          </a:xfrm>
          <a:prstGeom prst="rect">
            <a:avLst/>
          </a:prstGeom>
        </p:spPr>
      </p:pic>
      <p:sp>
        <p:nvSpPr>
          <p:cNvPr id="9" name="TextBox 8"/>
          <p:cNvSpPr txBox="1"/>
          <p:nvPr/>
        </p:nvSpPr>
        <p:spPr>
          <a:xfrm>
            <a:off x="4818125" y="4598839"/>
            <a:ext cx="3697941" cy="646331"/>
          </a:xfrm>
          <a:prstGeom prst="rect">
            <a:avLst/>
          </a:prstGeom>
          <a:noFill/>
          <a:ln w="57150">
            <a:solidFill>
              <a:srgbClr val="FF0000"/>
            </a:solidFill>
          </a:ln>
        </p:spPr>
        <p:txBody>
          <a:bodyPr wrap="square" rtlCol="0">
            <a:spAutoFit/>
          </a:bodyPr>
          <a:lstStyle/>
          <a:p>
            <a:r>
              <a:rPr lang="en-US" b="1" dirty="0" smtClean="0">
                <a:solidFill>
                  <a:srgbClr val="FF0000"/>
                </a:solidFill>
              </a:rPr>
              <a:t>In order to continue the purchase process, select Add to Cart.</a:t>
            </a:r>
            <a:endParaRPr lang="en-US" b="1" dirty="0">
              <a:solidFill>
                <a:srgbClr val="FF0000"/>
              </a:solidFill>
            </a:endParaRPr>
          </a:p>
        </p:txBody>
      </p:sp>
      <p:cxnSp>
        <p:nvCxnSpPr>
          <p:cNvPr id="10" name="Straight Arrow Connector 9"/>
          <p:cNvCxnSpPr/>
          <p:nvPr/>
        </p:nvCxnSpPr>
        <p:spPr>
          <a:xfrm>
            <a:off x="6667096" y="5245170"/>
            <a:ext cx="2056028" cy="1291035"/>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9364836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84804"/>
            <a:ext cx="8229600" cy="593196"/>
          </a:xfrm>
        </p:spPr>
        <p:txBody>
          <a:bodyPr>
            <a:normAutofit fontScale="90000"/>
          </a:bodyPr>
          <a:lstStyle/>
          <a:p>
            <a:r>
              <a:rPr lang="en-US" sz="3600" b="1" dirty="0" smtClean="0">
                <a:latin typeface="Arial" panose="020B0604020202020204" pitchFamily="34" charset="0"/>
                <a:cs typeface="Arial" panose="020B0604020202020204" pitchFamily="34" charset="0"/>
              </a:rPr>
              <a:t>Price Validation</a:t>
            </a:r>
            <a:endParaRPr lang="en-US" sz="3600" b="1" dirty="0">
              <a:latin typeface="Arial" panose="020B0604020202020204" pitchFamily="34" charset="0"/>
              <a:cs typeface="Arial" panose="020B0604020202020204" pitchFamily="34" charset="0"/>
            </a:endParaRPr>
          </a:p>
        </p:txBody>
      </p:sp>
      <p:sp>
        <p:nvSpPr>
          <p:cNvPr id="6" name="Content Placeholder 2"/>
          <p:cNvSpPr txBox="1">
            <a:spLocks/>
          </p:cNvSpPr>
          <p:nvPr/>
        </p:nvSpPr>
        <p:spPr>
          <a:xfrm>
            <a:off x="701639" y="1687381"/>
            <a:ext cx="7779421" cy="100501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600" dirty="0" smtClean="0">
                <a:latin typeface="Arial" panose="020B0604020202020204" pitchFamily="34" charset="0"/>
                <a:cs typeface="Arial" panose="020B0604020202020204" pitchFamily="34" charset="0"/>
              </a:rPr>
              <a:t>The purchaser is required to select one of the following options at the “Add Item to Cart” screen.</a:t>
            </a:r>
            <a:endParaRPr lang="en-US" sz="24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rotWithShape="1">
          <a:blip r:embed="rId3"/>
          <a:srcRect l="5001" t="16744" r="50249" b="32903"/>
          <a:stretch/>
        </p:blipFill>
        <p:spPr>
          <a:xfrm>
            <a:off x="838200" y="2731194"/>
            <a:ext cx="7452360" cy="4126805"/>
          </a:xfrm>
          <a:prstGeom prst="rect">
            <a:avLst/>
          </a:prstGeom>
        </p:spPr>
      </p:pic>
      <p:sp>
        <p:nvSpPr>
          <p:cNvPr id="11" name="TextBox 10"/>
          <p:cNvSpPr txBox="1"/>
          <p:nvPr/>
        </p:nvSpPr>
        <p:spPr>
          <a:xfrm>
            <a:off x="3504506" y="4063486"/>
            <a:ext cx="1059874" cy="369332"/>
          </a:xfrm>
          <a:prstGeom prst="rect">
            <a:avLst/>
          </a:prstGeom>
          <a:noFill/>
          <a:ln w="57150">
            <a:solidFill>
              <a:srgbClr val="FF0000"/>
            </a:solidFill>
          </a:ln>
        </p:spPr>
        <p:txBody>
          <a:bodyPr wrap="square" rtlCol="0">
            <a:spAutoFit/>
          </a:bodyPr>
          <a:lstStyle/>
          <a:p>
            <a:r>
              <a:rPr lang="en-US" b="1" dirty="0" smtClean="0">
                <a:solidFill>
                  <a:srgbClr val="FF0000"/>
                </a:solidFill>
              </a:rPr>
              <a:t>Required</a:t>
            </a:r>
            <a:endParaRPr lang="en-US" b="1" dirty="0">
              <a:solidFill>
                <a:srgbClr val="FF0000"/>
              </a:solidFill>
            </a:endParaRPr>
          </a:p>
        </p:txBody>
      </p:sp>
      <p:cxnSp>
        <p:nvCxnSpPr>
          <p:cNvPr id="12" name="Straight Arrow Connector 11"/>
          <p:cNvCxnSpPr/>
          <p:nvPr/>
        </p:nvCxnSpPr>
        <p:spPr>
          <a:xfrm flipH="1">
            <a:off x="2448560" y="4424792"/>
            <a:ext cx="1747520" cy="367782"/>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1540665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anose="020B0604020202020204" pitchFamily="34" charset="0"/>
                <a:cs typeface="Arial" panose="020B0604020202020204" pitchFamily="34" charset="0"/>
              </a:rPr>
              <a:t>What are incidentals?</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Autofit/>
          </a:bodyPr>
          <a:lstStyle/>
          <a:p>
            <a:pPr marL="0" indent="0">
              <a:buNone/>
            </a:pPr>
            <a:r>
              <a:rPr lang="en-US" sz="2400" dirty="0">
                <a:latin typeface="Arial" panose="020B0604020202020204" pitchFamily="34" charset="0"/>
                <a:cs typeface="Arial" panose="020B0604020202020204" pitchFamily="34" charset="0"/>
              </a:rPr>
              <a:t>An incidental, often referred to </a:t>
            </a:r>
            <a:r>
              <a:rPr lang="en-US" sz="2400" dirty="0" smtClean="0">
                <a:latin typeface="Arial" panose="020B0604020202020204" pitchFamily="34" charset="0"/>
                <a:cs typeface="Arial" panose="020B0604020202020204" pitchFamily="34" charset="0"/>
              </a:rPr>
              <a:t>as open market, is a non-contract item or service, such as </a:t>
            </a:r>
            <a:r>
              <a:rPr lang="en-US" sz="2400" dirty="0">
                <a:latin typeface="Arial" panose="020B0604020202020204" pitchFamily="34" charset="0"/>
                <a:cs typeface="Arial" panose="020B0604020202020204" pitchFamily="34" charset="0"/>
              </a:rPr>
              <a:t>installation or inside </a:t>
            </a:r>
            <a:r>
              <a:rPr lang="en-US" sz="2400" dirty="0" smtClean="0">
                <a:latin typeface="Arial" panose="020B0604020202020204" pitchFamily="34" charset="0"/>
                <a:cs typeface="Arial" panose="020B0604020202020204" pitchFamily="34" charset="0"/>
              </a:rPr>
              <a:t>delivery. </a:t>
            </a:r>
          </a:p>
          <a:p>
            <a:pPr marL="0" indent="0">
              <a:buNone/>
            </a:pPr>
            <a:r>
              <a:rPr lang="en-US" sz="2400" dirty="0" smtClean="0">
                <a:latin typeface="Arial" panose="020B0604020202020204" pitchFamily="34" charset="0"/>
                <a:cs typeface="Arial" panose="020B0604020202020204" pitchFamily="34" charset="0"/>
              </a:rPr>
              <a:t>An incidental is necessary for </a:t>
            </a:r>
            <a:r>
              <a:rPr lang="en-US" sz="2400" dirty="0">
                <a:latin typeface="Arial" panose="020B0604020202020204" pitchFamily="34" charset="0"/>
                <a:cs typeface="Arial" panose="020B0604020202020204" pitchFamily="34" charset="0"/>
              </a:rPr>
              <a:t>product warranty, system integration or product completeness. An agency is responsible for ensuring that the quoted price for such </a:t>
            </a:r>
            <a:r>
              <a:rPr lang="en-US" sz="2400" dirty="0" smtClean="0">
                <a:latin typeface="Arial" panose="020B0604020202020204" pitchFamily="34" charset="0"/>
                <a:cs typeface="Arial" panose="020B0604020202020204" pitchFamily="34" charset="0"/>
              </a:rPr>
              <a:t>items or services are </a:t>
            </a:r>
            <a:r>
              <a:rPr lang="en-US" sz="2400" dirty="0">
                <a:latin typeface="Arial" panose="020B0604020202020204" pitchFamily="34" charset="0"/>
                <a:cs typeface="Arial" panose="020B0604020202020204" pitchFamily="34" charset="0"/>
              </a:rPr>
              <a:t>fair and reasonable. These incidental items </a:t>
            </a:r>
            <a:r>
              <a:rPr lang="en-US" sz="2400" dirty="0" smtClean="0">
                <a:latin typeface="Arial" panose="020B0604020202020204" pitchFamily="34" charset="0"/>
                <a:cs typeface="Arial" panose="020B0604020202020204" pitchFamily="34" charset="0"/>
              </a:rPr>
              <a:t>or </a:t>
            </a:r>
            <a:r>
              <a:rPr lang="en-US" sz="2400" dirty="0">
                <a:latin typeface="Arial" panose="020B0604020202020204" pitchFamily="34" charset="0"/>
                <a:cs typeface="Arial" panose="020B0604020202020204" pitchFamily="34" charset="0"/>
              </a:rPr>
              <a:t>services may be added to the purchase order if they are clearly labeled as "open </a:t>
            </a:r>
            <a:r>
              <a:rPr lang="en-US" sz="2400" dirty="0" smtClean="0">
                <a:latin typeface="Arial" panose="020B0604020202020204" pitchFamily="34" charset="0"/>
                <a:cs typeface="Arial" panose="020B0604020202020204" pitchFamily="34" charset="0"/>
              </a:rPr>
              <a:t>market" on </a:t>
            </a:r>
            <a:r>
              <a:rPr lang="en-US" sz="2400" dirty="0">
                <a:latin typeface="Arial" panose="020B0604020202020204" pitchFamily="34" charset="0"/>
                <a:cs typeface="Arial" panose="020B0604020202020204" pitchFamily="34" charset="0"/>
              </a:rPr>
              <a:t>the contractor’s quote.</a:t>
            </a:r>
          </a:p>
        </p:txBody>
      </p:sp>
    </p:spTree>
    <p:extLst>
      <p:ext uri="{BB962C8B-B14F-4D97-AF65-F5344CB8AC3E}">
        <p14:creationId xmlns:p14="http://schemas.microsoft.com/office/powerpoint/2010/main" val="47035713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anose="020B0604020202020204" pitchFamily="34" charset="0"/>
                <a:cs typeface="Arial" panose="020B0604020202020204" pitchFamily="34" charset="0"/>
              </a:rPr>
              <a:t>Incidentals</a:t>
            </a:r>
            <a:r>
              <a:rPr lang="en-US" dirty="0" smtClean="0"/>
              <a:t> (cont.)</a:t>
            </a:r>
            <a:endParaRPr lang="en-US" dirty="0"/>
          </a:p>
        </p:txBody>
      </p:sp>
      <p:sp>
        <p:nvSpPr>
          <p:cNvPr id="3" name="Content Placeholder 2"/>
          <p:cNvSpPr>
            <a:spLocks noGrp="1"/>
          </p:cNvSpPr>
          <p:nvPr>
            <p:ph idx="1"/>
          </p:nvPr>
        </p:nvSpPr>
        <p:spPr>
          <a:xfrm>
            <a:off x="457200" y="2917085"/>
            <a:ext cx="8229600" cy="1746356"/>
          </a:xfrm>
        </p:spPr>
        <p:txBody>
          <a:bodyPr>
            <a:normAutofit lnSpcReduction="10000"/>
          </a:bodyPr>
          <a:lstStyle/>
          <a:p>
            <a:pPr marL="0" indent="0">
              <a:buNone/>
            </a:pPr>
            <a:r>
              <a:rPr lang="en-US" sz="3000" dirty="0" smtClean="0">
                <a:latin typeface="Arial" panose="020B0604020202020204" pitchFamily="34" charset="0"/>
                <a:cs typeface="Arial" panose="020B0604020202020204" pitchFamily="34" charset="0"/>
              </a:rPr>
              <a:t>As a reminder, </a:t>
            </a:r>
            <a:r>
              <a:rPr lang="en-US" sz="3000" dirty="0">
                <a:latin typeface="Arial" panose="020B0604020202020204" pitchFamily="34" charset="0"/>
                <a:cs typeface="Arial" panose="020B0604020202020204" pitchFamily="34" charset="0"/>
              </a:rPr>
              <a:t>the </a:t>
            </a:r>
            <a:r>
              <a:rPr lang="en-US" sz="3000" dirty="0" smtClean="0">
                <a:latin typeface="Arial" panose="020B0604020202020204" pitchFamily="34" charset="0"/>
                <a:cs typeface="Arial" panose="020B0604020202020204" pitchFamily="34" charset="0"/>
              </a:rPr>
              <a:t>total of incidental items </a:t>
            </a:r>
            <a:r>
              <a:rPr lang="en-US" sz="3000" dirty="0">
                <a:latin typeface="Arial" panose="020B0604020202020204" pitchFamily="34" charset="0"/>
                <a:cs typeface="Arial" panose="020B0604020202020204" pitchFamily="34" charset="0"/>
              </a:rPr>
              <a:t>or </a:t>
            </a:r>
            <a:r>
              <a:rPr lang="en-US" sz="3000" dirty="0" smtClean="0">
                <a:latin typeface="Arial" panose="020B0604020202020204" pitchFamily="34" charset="0"/>
                <a:cs typeface="Arial" panose="020B0604020202020204" pitchFamily="34" charset="0"/>
              </a:rPr>
              <a:t>services on a TXMAS quote </a:t>
            </a:r>
            <a:r>
              <a:rPr lang="en-US" sz="3000" dirty="0">
                <a:latin typeface="Arial" panose="020B0604020202020204" pitchFamily="34" charset="0"/>
                <a:cs typeface="Arial" panose="020B0604020202020204" pitchFamily="34" charset="0"/>
              </a:rPr>
              <a:t>cannot exceed $5,000 nor 50 percent of the </a:t>
            </a:r>
            <a:r>
              <a:rPr lang="en-US" sz="3000" dirty="0" smtClean="0">
                <a:latin typeface="Arial" panose="020B0604020202020204" pitchFamily="34" charset="0"/>
                <a:cs typeface="Arial" panose="020B0604020202020204" pitchFamily="34" charset="0"/>
              </a:rPr>
              <a:t>overall TXMAS </a:t>
            </a:r>
            <a:r>
              <a:rPr lang="en-US" sz="3000" dirty="0">
                <a:latin typeface="Arial" panose="020B0604020202020204" pitchFamily="34" charset="0"/>
                <a:cs typeface="Arial" panose="020B0604020202020204" pitchFamily="34" charset="0"/>
              </a:rPr>
              <a:t>purchase order total.</a:t>
            </a:r>
          </a:p>
          <a:p>
            <a:pPr marL="0" indent="0">
              <a:buNone/>
            </a:pPr>
            <a:endParaRPr lang="en-US" sz="3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649354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anose="020B0604020202020204" pitchFamily="34" charset="0"/>
                <a:cs typeface="Arial" panose="020B0604020202020204" pitchFamily="34" charset="0"/>
              </a:rPr>
              <a:t>Example of an Incidental Item</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pPr marL="0" indent="0">
              <a:buNone/>
            </a:pPr>
            <a:r>
              <a:rPr lang="en-US" dirty="0"/>
              <a:t>A purchaser is buying an electric guitar and an amplifier on a TXMAS contract. </a:t>
            </a:r>
            <a:r>
              <a:rPr lang="en-US" dirty="0" smtClean="0"/>
              <a:t>If </a:t>
            </a:r>
            <a:r>
              <a:rPr lang="en-US" dirty="0"/>
              <a:t>the electric cord that connects the guitar to the amplifier is not on that TXMAS contract but is needed to complete the system, it could be bought as an incidental item on that same purchase order.</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44319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an Incidental Service</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A purchaser is buying a </a:t>
            </a:r>
            <a:r>
              <a:rPr lang="en-US" dirty="0"/>
              <a:t>piece of </a:t>
            </a:r>
            <a:r>
              <a:rPr lang="en-US" dirty="0" smtClean="0"/>
              <a:t>furniture </a:t>
            </a:r>
            <a:r>
              <a:rPr lang="en-US" dirty="0"/>
              <a:t>on </a:t>
            </a:r>
            <a:r>
              <a:rPr lang="en-US" dirty="0" smtClean="0"/>
              <a:t>a TXMAS contract. The purchaser wants the furniture assembled however the service is not provided on the contract. </a:t>
            </a:r>
          </a:p>
          <a:p>
            <a:pPr marL="0" indent="0">
              <a:buNone/>
            </a:pPr>
            <a:r>
              <a:rPr lang="en-US" dirty="0" smtClean="0"/>
              <a:t>The contractor can provide the assembly as an incidental service on the purchase order. </a:t>
            </a:r>
            <a:endParaRPr lang="en-US" dirty="0"/>
          </a:p>
        </p:txBody>
      </p:sp>
    </p:spTree>
    <p:extLst>
      <p:ext uri="{BB962C8B-B14F-4D97-AF65-F5344CB8AC3E}">
        <p14:creationId xmlns:p14="http://schemas.microsoft.com/office/powerpoint/2010/main" val="41412815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a:spLocks noGrp="1"/>
          </p:cNvSpPr>
          <p:nvPr>
            <p:ph type="title"/>
          </p:nvPr>
        </p:nvSpPr>
        <p:spPr>
          <a:xfrm>
            <a:off x="-1" y="1184804"/>
            <a:ext cx="9143999" cy="668934"/>
          </a:xfrm>
        </p:spPr>
        <p:txBody>
          <a:bodyPr>
            <a:noAutofit/>
          </a:bodyPr>
          <a:lstStyle/>
          <a:p>
            <a:r>
              <a:rPr lang="en-US" altLang="en-US" sz="2200" b="1" dirty="0" smtClean="0">
                <a:latin typeface="Arial" panose="020B0604020202020204" pitchFamily="34" charset="0"/>
                <a:cs typeface="Arial" panose="020B0604020202020204" pitchFamily="34" charset="0"/>
              </a:rPr>
              <a:t>TXMAS Incidentals Tab</a:t>
            </a:r>
            <a:endParaRPr lang="en-US" sz="22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a:srcRect l="5167" t="15961" r="50166" b="34784"/>
          <a:stretch/>
        </p:blipFill>
        <p:spPr>
          <a:xfrm>
            <a:off x="-2" y="1853738"/>
            <a:ext cx="9143999" cy="5004262"/>
          </a:xfrm>
          <a:prstGeom prst="rect">
            <a:avLst/>
          </a:prstGeom>
        </p:spPr>
      </p:pic>
      <p:sp>
        <p:nvSpPr>
          <p:cNvPr id="11" name="TextBox 10"/>
          <p:cNvSpPr txBox="1"/>
          <p:nvPr/>
        </p:nvSpPr>
        <p:spPr>
          <a:xfrm>
            <a:off x="4072001" y="4041009"/>
            <a:ext cx="2796987" cy="646331"/>
          </a:xfrm>
          <a:prstGeom prst="rect">
            <a:avLst/>
          </a:prstGeom>
          <a:noFill/>
          <a:ln w="57150">
            <a:solidFill>
              <a:srgbClr val="FF0000"/>
            </a:solidFill>
          </a:ln>
        </p:spPr>
        <p:txBody>
          <a:bodyPr wrap="square" rtlCol="0">
            <a:spAutoFit/>
          </a:bodyPr>
          <a:lstStyle/>
          <a:p>
            <a:r>
              <a:rPr lang="en-US" b="1" dirty="0" smtClean="0">
                <a:solidFill>
                  <a:srgbClr val="FF0000"/>
                </a:solidFill>
              </a:rPr>
              <a:t>List Incidental charges here (non-contract items)</a:t>
            </a:r>
            <a:endParaRPr lang="en-US" b="1" dirty="0">
              <a:solidFill>
                <a:srgbClr val="FF0000"/>
              </a:solidFill>
            </a:endParaRPr>
          </a:p>
        </p:txBody>
      </p:sp>
      <p:cxnSp>
        <p:nvCxnSpPr>
          <p:cNvPr id="12" name="Straight Arrow Connector 11"/>
          <p:cNvCxnSpPr/>
          <p:nvPr/>
        </p:nvCxnSpPr>
        <p:spPr>
          <a:xfrm>
            <a:off x="5310475" y="4702580"/>
            <a:ext cx="2184" cy="251517"/>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2569213" y="6060853"/>
            <a:ext cx="5502293" cy="646331"/>
          </a:xfrm>
          <a:prstGeom prst="rect">
            <a:avLst/>
          </a:prstGeom>
          <a:noFill/>
          <a:ln w="57150">
            <a:solidFill>
              <a:srgbClr val="FF0000"/>
            </a:solidFill>
          </a:ln>
        </p:spPr>
        <p:txBody>
          <a:bodyPr wrap="square" rtlCol="0">
            <a:spAutoFit/>
          </a:bodyPr>
          <a:lstStyle/>
          <a:p>
            <a:r>
              <a:rPr lang="en-US" b="1" dirty="0" smtClean="0">
                <a:solidFill>
                  <a:srgbClr val="FF0000"/>
                </a:solidFill>
              </a:rPr>
              <a:t>The Texas SmartBuy Admin Fee and/or the TXMAS Sales Rebate must never be listed as Incidental charges.</a:t>
            </a:r>
            <a:endParaRPr lang="en-US" b="1" dirty="0">
              <a:solidFill>
                <a:srgbClr val="FF0000"/>
              </a:solidFill>
            </a:endParaRPr>
          </a:p>
        </p:txBody>
      </p:sp>
    </p:spTree>
    <p:extLst>
      <p:ext uri="{BB962C8B-B14F-4D97-AF65-F5344CB8AC3E}">
        <p14:creationId xmlns:p14="http://schemas.microsoft.com/office/powerpoint/2010/main" val="180962921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 y="1184804"/>
            <a:ext cx="9143999" cy="668934"/>
          </a:xfrm>
        </p:spPr>
        <p:txBody>
          <a:bodyPr>
            <a:noAutofit/>
          </a:bodyPr>
          <a:lstStyle/>
          <a:p>
            <a:r>
              <a:rPr lang="en-US" altLang="en-US" sz="2200" b="1" dirty="0" smtClean="0">
                <a:latin typeface="Arial" panose="020B0604020202020204" pitchFamily="34" charset="0"/>
                <a:cs typeface="Arial" panose="020B0604020202020204" pitchFamily="34" charset="0"/>
              </a:rPr>
              <a:t>TXMAS Incidentals Tab (cont.)</a:t>
            </a:r>
            <a:endParaRPr lang="en-US" sz="2200" dirty="0">
              <a:latin typeface="Arial" panose="020B0604020202020204" pitchFamily="34" charset="0"/>
              <a:cs typeface="Arial" panose="020B0604020202020204" pitchFamily="34" charset="0"/>
            </a:endParaRPr>
          </a:p>
        </p:txBody>
      </p:sp>
      <p:cxnSp>
        <p:nvCxnSpPr>
          <p:cNvPr id="10" name="Straight Arrow Connector 9"/>
          <p:cNvCxnSpPr>
            <a:stCxn id="9" idx="0"/>
          </p:cNvCxnSpPr>
          <p:nvPr/>
        </p:nvCxnSpPr>
        <p:spPr>
          <a:xfrm flipV="1">
            <a:off x="5009527" y="5862375"/>
            <a:ext cx="1682" cy="259772"/>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pic>
        <p:nvPicPr>
          <p:cNvPr id="6" name="Picture 5"/>
          <p:cNvPicPr>
            <a:picLocks noChangeAspect="1"/>
          </p:cNvPicPr>
          <p:nvPr/>
        </p:nvPicPr>
        <p:blipFill rotWithShape="1">
          <a:blip r:embed="rId3"/>
          <a:srcRect l="5167" t="15961" r="50166" b="34784"/>
          <a:stretch/>
        </p:blipFill>
        <p:spPr>
          <a:xfrm>
            <a:off x="1" y="1843578"/>
            <a:ext cx="9143999" cy="5004262"/>
          </a:xfrm>
          <a:prstGeom prst="rect">
            <a:avLst/>
          </a:prstGeom>
        </p:spPr>
      </p:pic>
      <p:sp>
        <p:nvSpPr>
          <p:cNvPr id="7" name="TextBox 6"/>
          <p:cNvSpPr txBox="1"/>
          <p:nvPr/>
        </p:nvSpPr>
        <p:spPr>
          <a:xfrm>
            <a:off x="1864623" y="6122147"/>
            <a:ext cx="6596210" cy="646331"/>
          </a:xfrm>
          <a:prstGeom prst="rect">
            <a:avLst/>
          </a:prstGeom>
          <a:noFill/>
          <a:ln w="57150">
            <a:solidFill>
              <a:srgbClr val="FF0000"/>
            </a:solidFill>
          </a:ln>
        </p:spPr>
        <p:txBody>
          <a:bodyPr wrap="square" rtlCol="0">
            <a:spAutoFit/>
          </a:bodyPr>
          <a:lstStyle/>
          <a:p>
            <a:r>
              <a:rPr lang="en-US" b="1" dirty="0">
                <a:solidFill>
                  <a:srgbClr val="FF0000"/>
                </a:solidFill>
              </a:rPr>
              <a:t>This is not a note field. If you enter something in the description, you will be required to enter a corresponding dollar amount.</a:t>
            </a:r>
          </a:p>
        </p:txBody>
      </p:sp>
      <p:cxnSp>
        <p:nvCxnSpPr>
          <p:cNvPr id="11" name="Straight Arrow Connector 10"/>
          <p:cNvCxnSpPr/>
          <p:nvPr/>
        </p:nvCxnSpPr>
        <p:spPr>
          <a:xfrm flipV="1">
            <a:off x="5163609" y="5821735"/>
            <a:ext cx="0" cy="300412"/>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076820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quote?</a:t>
            </a:r>
            <a:endParaRPr lang="en-US" dirty="0"/>
          </a:p>
        </p:txBody>
      </p:sp>
      <p:sp>
        <p:nvSpPr>
          <p:cNvPr id="3" name="Content Placeholder 2"/>
          <p:cNvSpPr>
            <a:spLocks noGrp="1"/>
          </p:cNvSpPr>
          <p:nvPr>
            <p:ph idx="1"/>
          </p:nvPr>
        </p:nvSpPr>
        <p:spPr>
          <a:xfrm>
            <a:off x="457200" y="2353205"/>
            <a:ext cx="8229600" cy="2253520"/>
          </a:xfrm>
        </p:spPr>
        <p:txBody>
          <a:bodyPr>
            <a:normAutofit lnSpcReduction="10000"/>
          </a:bodyPr>
          <a:lstStyle/>
          <a:p>
            <a:r>
              <a:rPr lang="en-US" sz="2800" dirty="0" smtClean="0">
                <a:latin typeface="Arial" panose="020B0604020202020204" pitchFamily="34" charset="0"/>
                <a:cs typeface="Arial" panose="020B0604020202020204" pitchFamily="34" charset="0"/>
              </a:rPr>
              <a:t>A quotes is a price for a good or service provided by the contractor/dealer.</a:t>
            </a:r>
          </a:p>
          <a:p>
            <a:pPr marL="0" indent="0">
              <a:buNone/>
            </a:pPr>
            <a:endParaRPr lang="en-US" sz="2800" dirty="0" smtClean="0">
              <a:latin typeface="Arial" panose="020B0604020202020204" pitchFamily="34" charset="0"/>
              <a:cs typeface="Arial" panose="020B0604020202020204" pitchFamily="34" charset="0"/>
            </a:endParaRPr>
          </a:p>
          <a:p>
            <a:r>
              <a:rPr lang="en-US" sz="2800" dirty="0" smtClean="0">
                <a:latin typeface="Arial" panose="020B0604020202020204" pitchFamily="34" charset="0"/>
                <a:cs typeface="Arial" panose="020B0604020202020204" pitchFamily="34" charset="0"/>
              </a:rPr>
              <a:t>Quotes may help the purchaser when determining “best value.”</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74801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1" y="1184804"/>
            <a:ext cx="9143999" cy="668934"/>
          </a:xfrm>
        </p:spPr>
        <p:txBody>
          <a:bodyPr>
            <a:noAutofit/>
          </a:bodyPr>
          <a:lstStyle/>
          <a:p>
            <a:r>
              <a:rPr lang="en-US" altLang="en-US" sz="2200" b="1" dirty="0" smtClean="0">
                <a:latin typeface="Arial" panose="020B0604020202020204" pitchFamily="34" charset="0"/>
                <a:cs typeface="Arial" panose="020B0604020202020204" pitchFamily="34" charset="0"/>
              </a:rPr>
              <a:t>Charges Tab</a:t>
            </a:r>
            <a:endParaRPr lang="en-US" sz="22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a:srcRect l="5167" t="15646" r="50249" b="36824"/>
          <a:stretch/>
        </p:blipFill>
        <p:spPr>
          <a:xfrm>
            <a:off x="15239" y="1853738"/>
            <a:ext cx="9122121" cy="4989022"/>
          </a:xfrm>
          <a:prstGeom prst="rect">
            <a:avLst/>
          </a:prstGeom>
        </p:spPr>
      </p:pic>
      <p:sp>
        <p:nvSpPr>
          <p:cNvPr id="10" name="TextBox 9"/>
          <p:cNvSpPr txBox="1"/>
          <p:nvPr/>
        </p:nvSpPr>
        <p:spPr>
          <a:xfrm>
            <a:off x="5156618" y="4159770"/>
            <a:ext cx="3337210" cy="646331"/>
          </a:xfrm>
          <a:prstGeom prst="rect">
            <a:avLst/>
          </a:prstGeom>
          <a:noFill/>
          <a:ln w="57150">
            <a:solidFill>
              <a:srgbClr val="FF0000"/>
            </a:solidFill>
          </a:ln>
        </p:spPr>
        <p:txBody>
          <a:bodyPr wrap="square" rtlCol="0">
            <a:spAutoFit/>
          </a:bodyPr>
          <a:lstStyle/>
          <a:p>
            <a:r>
              <a:rPr lang="en-US" b="1" dirty="0" smtClean="0">
                <a:solidFill>
                  <a:srgbClr val="FF0000"/>
                </a:solidFill>
              </a:rPr>
              <a:t>List additional charges on this tab (they must be contract items)</a:t>
            </a:r>
            <a:endParaRPr lang="en-US" b="1" dirty="0">
              <a:solidFill>
                <a:srgbClr val="FF0000"/>
              </a:solidFill>
            </a:endParaRPr>
          </a:p>
        </p:txBody>
      </p:sp>
      <p:cxnSp>
        <p:nvCxnSpPr>
          <p:cNvPr id="11" name="Straight Arrow Connector 10"/>
          <p:cNvCxnSpPr/>
          <p:nvPr/>
        </p:nvCxnSpPr>
        <p:spPr>
          <a:xfrm>
            <a:off x="6822031" y="4826075"/>
            <a:ext cx="0" cy="235021"/>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6337829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1" y="1184804"/>
            <a:ext cx="9143999" cy="668934"/>
          </a:xfrm>
        </p:spPr>
        <p:txBody>
          <a:bodyPr>
            <a:noAutofit/>
          </a:bodyPr>
          <a:lstStyle/>
          <a:p>
            <a:r>
              <a:rPr lang="en-US" altLang="en-US" sz="2200" b="1" dirty="0" smtClean="0">
                <a:latin typeface="Arial" panose="020B0604020202020204" pitchFamily="34" charset="0"/>
                <a:cs typeface="Arial" panose="020B0604020202020204" pitchFamily="34" charset="0"/>
              </a:rPr>
              <a:t>Charges Tab (cont.)</a:t>
            </a:r>
            <a:endParaRPr lang="en-US" sz="22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a:srcRect l="5167" t="15960" r="17168" b="24119"/>
          <a:stretch/>
        </p:blipFill>
        <p:spPr>
          <a:xfrm>
            <a:off x="-1" y="1853738"/>
            <a:ext cx="9146873" cy="5004263"/>
          </a:xfrm>
          <a:prstGeom prst="rect">
            <a:avLst/>
          </a:prstGeom>
        </p:spPr>
      </p:pic>
      <p:sp>
        <p:nvSpPr>
          <p:cNvPr id="10" name="TextBox 9"/>
          <p:cNvSpPr txBox="1"/>
          <p:nvPr/>
        </p:nvSpPr>
        <p:spPr>
          <a:xfrm>
            <a:off x="1899938" y="3645560"/>
            <a:ext cx="2946382" cy="584775"/>
          </a:xfrm>
          <a:prstGeom prst="rect">
            <a:avLst/>
          </a:prstGeom>
          <a:noFill/>
          <a:ln w="57150">
            <a:solidFill>
              <a:srgbClr val="FF0000"/>
            </a:solidFill>
          </a:ln>
        </p:spPr>
        <p:txBody>
          <a:bodyPr wrap="square" rtlCol="0">
            <a:spAutoFit/>
          </a:bodyPr>
          <a:lstStyle/>
          <a:p>
            <a:r>
              <a:rPr lang="en-US" sz="1600" b="1" dirty="0" smtClean="0">
                <a:solidFill>
                  <a:srgbClr val="FF0000"/>
                </a:solidFill>
              </a:rPr>
              <a:t>Note the dollar amount changes with each item added</a:t>
            </a:r>
            <a:endParaRPr lang="en-US" sz="1600" b="1" dirty="0">
              <a:solidFill>
                <a:srgbClr val="FF0000"/>
              </a:solidFill>
            </a:endParaRPr>
          </a:p>
        </p:txBody>
      </p:sp>
      <p:cxnSp>
        <p:nvCxnSpPr>
          <p:cNvPr id="11" name="Straight Arrow Connector 10"/>
          <p:cNvCxnSpPr/>
          <p:nvPr/>
        </p:nvCxnSpPr>
        <p:spPr>
          <a:xfrm>
            <a:off x="2565467" y="4230335"/>
            <a:ext cx="0" cy="646465"/>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7085732" y="5742114"/>
            <a:ext cx="1627090" cy="369332"/>
          </a:xfrm>
          <a:prstGeom prst="rect">
            <a:avLst/>
          </a:prstGeom>
          <a:noFill/>
          <a:ln w="57150">
            <a:solidFill>
              <a:srgbClr val="FF0000"/>
            </a:solidFill>
          </a:ln>
        </p:spPr>
        <p:txBody>
          <a:bodyPr wrap="square" rtlCol="0">
            <a:spAutoFit/>
          </a:bodyPr>
          <a:lstStyle/>
          <a:p>
            <a:r>
              <a:rPr lang="en-US" b="1" dirty="0" smtClean="0">
                <a:solidFill>
                  <a:srgbClr val="FF0000"/>
                </a:solidFill>
              </a:rPr>
              <a:t>Note the Total.</a:t>
            </a:r>
            <a:endParaRPr lang="en-US" b="1" dirty="0">
              <a:solidFill>
                <a:srgbClr val="FF0000"/>
              </a:solidFill>
            </a:endParaRPr>
          </a:p>
        </p:txBody>
      </p:sp>
      <p:cxnSp>
        <p:nvCxnSpPr>
          <p:cNvPr id="16" name="Straight Arrow Connector 15"/>
          <p:cNvCxnSpPr>
            <a:stCxn id="14" idx="2"/>
          </p:cNvCxnSpPr>
          <p:nvPr/>
        </p:nvCxnSpPr>
        <p:spPr>
          <a:xfrm>
            <a:off x="7899277" y="6111446"/>
            <a:ext cx="688463" cy="415988"/>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0222005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txBox="1">
            <a:spLocks noChangeArrowheads="1"/>
          </p:cNvSpPr>
          <p:nvPr/>
        </p:nvSpPr>
        <p:spPr>
          <a:xfrm>
            <a:off x="762000" y="1188031"/>
            <a:ext cx="79248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en-US" b="1" dirty="0" smtClean="0"/>
              <a:t> </a:t>
            </a:r>
          </a:p>
        </p:txBody>
      </p:sp>
      <p:pic>
        <p:nvPicPr>
          <p:cNvPr id="2" name="Picture 1"/>
          <p:cNvPicPr>
            <a:picLocks noChangeAspect="1"/>
          </p:cNvPicPr>
          <p:nvPr/>
        </p:nvPicPr>
        <p:blipFill rotWithShape="1">
          <a:blip r:embed="rId3"/>
          <a:srcRect l="17610" t="10481" r="18633"/>
          <a:stretch/>
        </p:blipFill>
        <p:spPr>
          <a:xfrm>
            <a:off x="499729" y="1188031"/>
            <a:ext cx="8165805" cy="5669969"/>
          </a:xfrm>
          <a:prstGeom prst="rect">
            <a:avLst/>
          </a:prstGeom>
        </p:spPr>
      </p:pic>
      <p:sp>
        <p:nvSpPr>
          <p:cNvPr id="9" name="TextBox 8"/>
          <p:cNvSpPr txBox="1"/>
          <p:nvPr/>
        </p:nvSpPr>
        <p:spPr>
          <a:xfrm>
            <a:off x="5824113" y="5495032"/>
            <a:ext cx="3175108" cy="646331"/>
          </a:xfrm>
          <a:prstGeom prst="rect">
            <a:avLst/>
          </a:prstGeom>
          <a:noFill/>
          <a:ln w="57150">
            <a:solidFill>
              <a:srgbClr val="FF0000"/>
            </a:solidFill>
          </a:ln>
        </p:spPr>
        <p:txBody>
          <a:bodyPr wrap="square" rtlCol="0">
            <a:spAutoFit/>
          </a:bodyPr>
          <a:lstStyle/>
          <a:p>
            <a:r>
              <a:rPr lang="en-US" b="1" dirty="0" smtClean="0">
                <a:solidFill>
                  <a:srgbClr val="FF0000"/>
                </a:solidFill>
              </a:rPr>
              <a:t>Attach file here. Can attach a file for each specific line item.</a:t>
            </a:r>
            <a:endParaRPr lang="en-US" b="1" dirty="0">
              <a:solidFill>
                <a:srgbClr val="FF0000"/>
              </a:solidFill>
            </a:endParaRPr>
          </a:p>
        </p:txBody>
      </p:sp>
      <p:cxnSp>
        <p:nvCxnSpPr>
          <p:cNvPr id="11" name="Straight Arrow Connector 10"/>
          <p:cNvCxnSpPr/>
          <p:nvPr/>
        </p:nvCxnSpPr>
        <p:spPr>
          <a:xfrm flipH="1" flipV="1">
            <a:off x="5394960" y="5364480"/>
            <a:ext cx="429153" cy="453717"/>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849523" y="6141840"/>
            <a:ext cx="3127052" cy="369332"/>
          </a:xfrm>
          <a:prstGeom prst="rect">
            <a:avLst/>
          </a:prstGeom>
          <a:noFill/>
          <a:ln w="57150">
            <a:solidFill>
              <a:srgbClr val="FF0000"/>
            </a:solidFill>
          </a:ln>
        </p:spPr>
        <p:txBody>
          <a:bodyPr wrap="square" rtlCol="0">
            <a:spAutoFit/>
          </a:bodyPr>
          <a:lstStyle/>
          <a:p>
            <a:r>
              <a:rPr lang="en-US" b="1" dirty="0" smtClean="0">
                <a:solidFill>
                  <a:srgbClr val="FF0000"/>
                </a:solidFill>
              </a:rPr>
              <a:t>Enter item-specific notes here.</a:t>
            </a:r>
            <a:endParaRPr lang="en-US" b="1" dirty="0">
              <a:solidFill>
                <a:srgbClr val="FF0000"/>
              </a:solidFill>
            </a:endParaRPr>
          </a:p>
        </p:txBody>
      </p:sp>
      <p:cxnSp>
        <p:nvCxnSpPr>
          <p:cNvPr id="14" name="Straight Arrow Connector 13"/>
          <p:cNvCxnSpPr/>
          <p:nvPr/>
        </p:nvCxnSpPr>
        <p:spPr>
          <a:xfrm flipV="1">
            <a:off x="2386910" y="5752214"/>
            <a:ext cx="0" cy="400271"/>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756780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txBox="1">
            <a:spLocks noChangeArrowheads="1"/>
          </p:cNvSpPr>
          <p:nvPr/>
        </p:nvSpPr>
        <p:spPr>
          <a:xfrm>
            <a:off x="762000" y="1188031"/>
            <a:ext cx="79248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en-US" b="1" dirty="0" smtClean="0"/>
              <a:t> </a:t>
            </a:r>
          </a:p>
        </p:txBody>
      </p:sp>
      <p:sp>
        <p:nvSpPr>
          <p:cNvPr id="7" name="Rectangle 3"/>
          <p:cNvSpPr txBox="1">
            <a:spLocks noChangeArrowheads="1"/>
          </p:cNvSpPr>
          <p:nvPr/>
        </p:nvSpPr>
        <p:spPr>
          <a:xfrm>
            <a:off x="1354014" y="2362200"/>
            <a:ext cx="6646985" cy="3724275"/>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342900" indent="-342900" algn="l">
              <a:buFont typeface="Arial" panose="020B0604020202020204" pitchFamily="34" charset="0"/>
              <a:buChar char="•"/>
            </a:pPr>
            <a:endParaRPr lang="en-US" altLang="en-US" sz="2400" dirty="0" smtClean="0">
              <a:solidFill>
                <a:schemeClr val="tx1"/>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srcRect l="19232" t="11703" r="23846"/>
          <a:stretch/>
        </p:blipFill>
        <p:spPr>
          <a:xfrm>
            <a:off x="-4040" y="1188031"/>
            <a:ext cx="6816947" cy="5672633"/>
          </a:xfrm>
          <a:prstGeom prst="rect">
            <a:avLst/>
          </a:prstGeom>
        </p:spPr>
      </p:pic>
      <p:sp>
        <p:nvSpPr>
          <p:cNvPr id="10" name="TextBox 9"/>
          <p:cNvSpPr txBox="1"/>
          <p:nvPr/>
        </p:nvSpPr>
        <p:spPr>
          <a:xfrm>
            <a:off x="5624879" y="2886658"/>
            <a:ext cx="3214320" cy="646331"/>
          </a:xfrm>
          <a:prstGeom prst="rect">
            <a:avLst/>
          </a:prstGeom>
          <a:noFill/>
          <a:ln w="57150">
            <a:solidFill>
              <a:srgbClr val="FF0000"/>
            </a:solidFill>
          </a:ln>
        </p:spPr>
        <p:txBody>
          <a:bodyPr wrap="square" rtlCol="0">
            <a:spAutoFit/>
          </a:bodyPr>
          <a:lstStyle/>
          <a:p>
            <a:r>
              <a:rPr lang="en-US" b="1" dirty="0" smtClean="0">
                <a:solidFill>
                  <a:srgbClr val="FF0000"/>
                </a:solidFill>
              </a:rPr>
              <a:t>Optionally enter notes here for</a:t>
            </a:r>
          </a:p>
          <a:p>
            <a:r>
              <a:rPr lang="en-US" b="1" dirty="0" smtClean="0">
                <a:solidFill>
                  <a:srgbClr val="FF0000"/>
                </a:solidFill>
              </a:rPr>
              <a:t>the entire order.</a:t>
            </a:r>
            <a:endParaRPr lang="en-US" b="1" dirty="0">
              <a:solidFill>
                <a:srgbClr val="FF0000"/>
              </a:solidFill>
            </a:endParaRPr>
          </a:p>
        </p:txBody>
      </p:sp>
      <p:sp>
        <p:nvSpPr>
          <p:cNvPr id="13" name="TextBox 12"/>
          <p:cNvSpPr txBox="1"/>
          <p:nvPr/>
        </p:nvSpPr>
        <p:spPr>
          <a:xfrm>
            <a:off x="5784899" y="3705909"/>
            <a:ext cx="3054300" cy="1200329"/>
          </a:xfrm>
          <a:prstGeom prst="rect">
            <a:avLst/>
          </a:prstGeom>
          <a:noFill/>
          <a:ln w="57150">
            <a:solidFill>
              <a:srgbClr val="FF0000"/>
            </a:solidFill>
          </a:ln>
        </p:spPr>
        <p:txBody>
          <a:bodyPr wrap="square" rtlCol="0">
            <a:spAutoFit/>
          </a:bodyPr>
          <a:lstStyle/>
          <a:p>
            <a:r>
              <a:rPr lang="en-US" b="1" dirty="0" smtClean="0">
                <a:solidFill>
                  <a:srgbClr val="FF0000"/>
                </a:solidFill>
              </a:rPr>
              <a:t>You </a:t>
            </a:r>
            <a:r>
              <a:rPr lang="en-US" b="1" u="sng" dirty="0" smtClean="0">
                <a:solidFill>
                  <a:srgbClr val="FF0000"/>
                </a:solidFill>
              </a:rPr>
              <a:t>must</a:t>
            </a:r>
            <a:r>
              <a:rPr lang="en-US" b="1" dirty="0" smtClean="0">
                <a:solidFill>
                  <a:srgbClr val="FF0000"/>
                </a:solidFill>
              </a:rPr>
              <a:t> attach the quote and supporting documentation for the entire order.</a:t>
            </a:r>
            <a:endParaRPr lang="en-US" b="1" dirty="0">
              <a:solidFill>
                <a:srgbClr val="FF0000"/>
              </a:solidFill>
            </a:endParaRPr>
          </a:p>
        </p:txBody>
      </p:sp>
      <p:cxnSp>
        <p:nvCxnSpPr>
          <p:cNvPr id="14" name="Straight Arrow Connector 13"/>
          <p:cNvCxnSpPr>
            <a:stCxn id="10" idx="1"/>
          </p:cNvCxnSpPr>
          <p:nvPr/>
        </p:nvCxnSpPr>
        <p:spPr>
          <a:xfrm flipH="1">
            <a:off x="3520440" y="3209824"/>
            <a:ext cx="2104439" cy="34421"/>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H="1" flipV="1">
            <a:off x="2922621" y="3739584"/>
            <a:ext cx="2862278" cy="427990"/>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5623560" y="2315158"/>
            <a:ext cx="3215639" cy="369332"/>
          </a:xfrm>
          <a:prstGeom prst="rect">
            <a:avLst/>
          </a:prstGeom>
          <a:noFill/>
          <a:ln w="57150">
            <a:solidFill>
              <a:srgbClr val="FF0000"/>
            </a:solidFill>
          </a:ln>
        </p:spPr>
        <p:txBody>
          <a:bodyPr wrap="square" rtlCol="0">
            <a:spAutoFit/>
          </a:bodyPr>
          <a:lstStyle/>
          <a:p>
            <a:r>
              <a:rPr lang="en-US" b="1" dirty="0" smtClean="0">
                <a:solidFill>
                  <a:srgbClr val="FF0000"/>
                </a:solidFill>
              </a:rPr>
              <a:t>Complete both of these fields.</a:t>
            </a:r>
          </a:p>
        </p:txBody>
      </p:sp>
      <p:cxnSp>
        <p:nvCxnSpPr>
          <p:cNvPr id="19" name="Straight Arrow Connector 18"/>
          <p:cNvCxnSpPr>
            <a:stCxn id="18" idx="1"/>
          </p:cNvCxnSpPr>
          <p:nvPr/>
        </p:nvCxnSpPr>
        <p:spPr>
          <a:xfrm flipH="1">
            <a:off x="2552700" y="2499824"/>
            <a:ext cx="3070860" cy="273856"/>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a:stCxn id="18" idx="1"/>
          </p:cNvCxnSpPr>
          <p:nvPr/>
        </p:nvCxnSpPr>
        <p:spPr>
          <a:xfrm flipH="1" flipV="1">
            <a:off x="2552700" y="2209802"/>
            <a:ext cx="3070860" cy="290022"/>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5784900" y="5241238"/>
            <a:ext cx="3054300" cy="923330"/>
          </a:xfrm>
          <a:prstGeom prst="rect">
            <a:avLst/>
          </a:prstGeom>
          <a:noFill/>
          <a:ln w="57150">
            <a:solidFill>
              <a:srgbClr val="FF0000"/>
            </a:solidFill>
          </a:ln>
        </p:spPr>
        <p:txBody>
          <a:bodyPr wrap="square" rtlCol="0">
            <a:spAutoFit/>
          </a:bodyPr>
          <a:lstStyle/>
          <a:p>
            <a:r>
              <a:rPr lang="en-US" b="1" dirty="0" smtClean="0">
                <a:solidFill>
                  <a:srgbClr val="FF0000"/>
                </a:solidFill>
              </a:rPr>
              <a:t>Finalize your order by selecting the “Complete Checkout” button.</a:t>
            </a:r>
          </a:p>
        </p:txBody>
      </p:sp>
      <p:cxnSp>
        <p:nvCxnSpPr>
          <p:cNvPr id="30" name="Straight Arrow Connector 29"/>
          <p:cNvCxnSpPr/>
          <p:nvPr/>
        </p:nvCxnSpPr>
        <p:spPr>
          <a:xfrm flipH="1">
            <a:off x="5524500" y="6164568"/>
            <a:ext cx="2217421" cy="487692"/>
          </a:xfrm>
          <a:prstGeom prst="straightConnector1">
            <a:avLst/>
          </a:prstGeom>
          <a:ln w="635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8238520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28000" t="12308" r="29167" b="21231"/>
          <a:stretch/>
        </p:blipFill>
        <p:spPr>
          <a:xfrm>
            <a:off x="838986" y="1159497"/>
            <a:ext cx="7484881" cy="5698503"/>
          </a:xfrm>
          <a:prstGeom prst="rect">
            <a:avLst/>
          </a:prstGeom>
        </p:spPr>
      </p:pic>
    </p:spTree>
    <p:extLst>
      <p:ext uri="{BB962C8B-B14F-4D97-AF65-F5344CB8AC3E}">
        <p14:creationId xmlns:p14="http://schemas.microsoft.com/office/powerpoint/2010/main" val="362396953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3643259" y="1103881"/>
            <a:ext cx="2327236" cy="1019092"/>
          </a:xfrm>
          <a:prstGeom prst="rect">
            <a:avLst/>
          </a:prstGeom>
        </p:spPr>
        <p:txBody>
          <a:bodyPr vert="horz" lIns="91440" tIns="45720" rIns="91440" bIns="45720" rtlCol="0">
            <a:normAutofit fontScale="625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609600" indent="-609600">
              <a:buFont typeface="Wingdings" pitchFamily="2" charset="2"/>
              <a:buNone/>
            </a:pPr>
            <a:endParaRPr lang="en-US" altLang="en-US" sz="3600" b="1" dirty="0" smtClean="0">
              <a:solidFill>
                <a:schemeClr val="tx1"/>
              </a:solidFill>
              <a:latin typeface="Arial" panose="020B0604020202020204" pitchFamily="34" charset="0"/>
              <a:cs typeface="Arial" panose="020B0604020202020204" pitchFamily="34" charset="0"/>
            </a:endParaRPr>
          </a:p>
          <a:p>
            <a:pPr marL="609600" indent="-609600">
              <a:buFont typeface="Wingdings" pitchFamily="2" charset="2"/>
              <a:buNone/>
            </a:pPr>
            <a:r>
              <a:rPr lang="en-US" altLang="en-US" sz="5800" b="1" dirty="0" smtClean="0">
                <a:solidFill>
                  <a:schemeClr val="tx1"/>
                </a:solidFill>
                <a:latin typeface="Arial" panose="020B0604020202020204" pitchFamily="34" charset="0"/>
                <a:cs typeface="Arial" panose="020B0604020202020204" pitchFamily="34" charset="0"/>
              </a:rPr>
              <a:t>FAQs</a:t>
            </a:r>
          </a:p>
        </p:txBody>
      </p:sp>
      <p:sp>
        <p:nvSpPr>
          <p:cNvPr id="3" name="TextBox 2"/>
          <p:cNvSpPr txBox="1"/>
          <p:nvPr/>
        </p:nvSpPr>
        <p:spPr>
          <a:xfrm>
            <a:off x="215153" y="2039845"/>
            <a:ext cx="8740588" cy="8186857"/>
          </a:xfrm>
          <a:prstGeom prst="rect">
            <a:avLst/>
          </a:prstGeom>
          <a:noFill/>
        </p:spPr>
        <p:txBody>
          <a:bodyPr wrap="square" rtlCol="0">
            <a:spAutoFit/>
          </a:bodyPr>
          <a:lstStyle/>
          <a:p>
            <a:pPr marL="342900" indent="-342900">
              <a:buAutoNum type="arabicPeriod"/>
            </a:pPr>
            <a:r>
              <a:rPr lang="en-US" b="1" dirty="0" smtClean="0">
                <a:latin typeface="Arial" panose="020B0604020202020204" pitchFamily="34" charset="0"/>
                <a:cs typeface="Arial" panose="020B0604020202020204" pitchFamily="34" charset="0"/>
              </a:rPr>
              <a:t>Why is this quote order process required?</a:t>
            </a:r>
            <a:endParaRPr lang="en-US" b="1" dirty="0">
              <a:latin typeface="Arial" panose="020B0604020202020204" pitchFamily="34" charset="0"/>
              <a:cs typeface="Arial" panose="020B0604020202020204" pitchFamily="34" charset="0"/>
            </a:endParaRPr>
          </a:p>
          <a:p>
            <a:pPr lvl="1"/>
            <a:r>
              <a:rPr lang="en-US" dirty="0" smtClean="0">
                <a:latin typeface="Arial" panose="020B0604020202020204" pitchFamily="34" charset="0"/>
                <a:cs typeface="Arial" panose="020B0604020202020204" pitchFamily="34" charset="0"/>
              </a:rPr>
              <a:t>In </a:t>
            </a:r>
            <a:r>
              <a:rPr lang="en-US" dirty="0">
                <a:latin typeface="Arial" panose="020B0604020202020204" pitchFamily="34" charset="0"/>
                <a:cs typeface="Arial" panose="020B0604020202020204" pitchFamily="34" charset="0"/>
              </a:rPr>
              <a:t>2016, the TXMAS program </a:t>
            </a:r>
            <a:r>
              <a:rPr lang="en-US" dirty="0" smtClean="0">
                <a:latin typeface="Arial" panose="020B0604020202020204" pitchFamily="34" charset="0"/>
                <a:cs typeface="Arial" panose="020B0604020202020204" pitchFamily="34" charset="0"/>
              </a:rPr>
              <a:t>underwent </a:t>
            </a:r>
            <a:r>
              <a:rPr lang="en-US" dirty="0">
                <a:latin typeface="Arial" panose="020B0604020202020204" pitchFamily="34" charset="0"/>
                <a:cs typeface="Arial" panose="020B0604020202020204" pitchFamily="34" charset="0"/>
              </a:rPr>
              <a:t>an audit by the Texas State Auditor’s Office. In response </a:t>
            </a:r>
            <a:r>
              <a:rPr lang="en-US" dirty="0" smtClean="0">
                <a:latin typeface="Arial" panose="020B0604020202020204" pitchFamily="34" charset="0"/>
                <a:cs typeface="Arial" panose="020B0604020202020204" pitchFamily="34" charset="0"/>
              </a:rPr>
              <a:t>to </a:t>
            </a:r>
            <a:r>
              <a:rPr lang="en-US" dirty="0">
                <a:latin typeface="Arial" panose="020B0604020202020204" pitchFamily="34" charset="0"/>
                <a:cs typeface="Arial" panose="020B0604020202020204" pitchFamily="34" charset="0"/>
              </a:rPr>
              <a:t>audit findings, the TXMAS program </a:t>
            </a:r>
            <a:r>
              <a:rPr lang="en-US" dirty="0" smtClean="0">
                <a:latin typeface="Arial" panose="020B0604020202020204" pitchFamily="34" charset="0"/>
                <a:cs typeface="Arial" panose="020B0604020202020204" pitchFamily="34" charset="0"/>
              </a:rPr>
              <a:t>implemented </a:t>
            </a:r>
            <a:r>
              <a:rPr lang="en-US" dirty="0">
                <a:latin typeface="Arial" panose="020B0604020202020204" pitchFamily="34" charset="0"/>
                <a:cs typeface="Arial" panose="020B0604020202020204" pitchFamily="34" charset="0"/>
              </a:rPr>
              <a:t>procedures to increase transparency of purchased TXMAS contract items and improve compliance with state procurement laws</a:t>
            </a:r>
            <a:r>
              <a:rPr lang="en-US" dirty="0" smtClean="0">
                <a:latin typeface="Arial" panose="020B0604020202020204" pitchFamily="34" charset="0"/>
                <a:cs typeface="Arial" panose="020B0604020202020204" pitchFamily="34" charset="0"/>
              </a:rPr>
              <a:t>.</a:t>
            </a:r>
          </a:p>
          <a:p>
            <a:pPr lvl="1"/>
            <a:endParaRPr lang="en-US" sz="1100" dirty="0">
              <a:latin typeface="Arial" panose="020B0604020202020204" pitchFamily="34" charset="0"/>
              <a:cs typeface="Arial" panose="020B0604020202020204" pitchFamily="34" charset="0"/>
            </a:endParaRPr>
          </a:p>
          <a:p>
            <a:pPr marL="342900" indent="-342900">
              <a:buAutoNum type="arabicPeriod"/>
            </a:pPr>
            <a:r>
              <a:rPr lang="en-US" b="1" dirty="0" smtClean="0">
                <a:latin typeface="Arial" panose="020B0604020202020204" pitchFamily="34" charset="0"/>
                <a:cs typeface="Arial" panose="020B0604020202020204" pitchFamily="34" charset="0"/>
              </a:rPr>
              <a:t>If the base contract is not GSA (such as NASPO/WSCA, State/Local Government), how do I validate pricing?</a:t>
            </a:r>
            <a:endParaRPr lang="en-US" b="1" dirty="0">
              <a:latin typeface="Arial" panose="020B0604020202020204" pitchFamily="34" charset="0"/>
              <a:cs typeface="Arial" panose="020B0604020202020204" pitchFamily="34" charset="0"/>
            </a:endParaRPr>
          </a:p>
          <a:p>
            <a:pPr lvl="1"/>
            <a:r>
              <a:rPr lang="en-US" dirty="0" smtClean="0">
                <a:latin typeface="Arial" panose="020B0604020202020204" pitchFamily="34" charset="0"/>
                <a:cs typeface="Arial" panose="020B0604020202020204" pitchFamily="34" charset="0"/>
              </a:rPr>
              <a:t>Go to the base contract website or ask the contractor for a copy of the contract and list of contract items/services. </a:t>
            </a:r>
          </a:p>
          <a:p>
            <a:pPr lvl="1"/>
            <a:endParaRPr lang="en-US" sz="1100" dirty="0" smtClean="0">
              <a:latin typeface="Arial" panose="020B0604020202020204" pitchFamily="34" charset="0"/>
              <a:cs typeface="Arial" panose="020B0604020202020204" pitchFamily="34" charset="0"/>
            </a:endParaRPr>
          </a:p>
          <a:p>
            <a:pPr marL="342900" indent="-342900">
              <a:buAutoNum type="arabicPeriod"/>
            </a:pPr>
            <a:r>
              <a:rPr lang="en-US" b="1" dirty="0">
                <a:latin typeface="Arial" panose="020B0604020202020204" pitchFamily="34" charset="0"/>
                <a:cs typeface="Arial" panose="020B0604020202020204" pitchFamily="34" charset="0"/>
              </a:rPr>
              <a:t>Where can I find a list of TXMAS contracts</a:t>
            </a:r>
            <a:r>
              <a:rPr lang="en-US" b="1" dirty="0" smtClean="0">
                <a:latin typeface="Arial" panose="020B0604020202020204" pitchFamily="34" charset="0"/>
                <a:cs typeface="Arial" panose="020B0604020202020204" pitchFamily="34" charset="0"/>
              </a:rPr>
              <a:t>?</a:t>
            </a:r>
            <a:endParaRPr lang="en-US" b="1" dirty="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hlinkClick r:id="rId3"/>
              </a:rPr>
              <a:t>http://www.txsmartbuy.com/contracts?filterBy=TXMAS</a:t>
            </a:r>
            <a:endParaRPr lang="en-US" dirty="0" smtClean="0">
              <a:latin typeface="Arial" panose="020B0604020202020204" pitchFamily="34" charset="0"/>
              <a:cs typeface="Arial" panose="020B0604020202020204" pitchFamily="34" charset="0"/>
            </a:endParaRPr>
          </a:p>
          <a:p>
            <a:endParaRPr lang="en-US" dirty="0" smtClean="0">
              <a:latin typeface="Arial" panose="020B0604020202020204" pitchFamily="34" charset="0"/>
              <a:cs typeface="Arial" panose="020B0604020202020204" pitchFamily="34" charset="0"/>
            </a:endParaRPr>
          </a:p>
          <a:p>
            <a:pPr marL="342900" indent="-342900">
              <a:buAutoNum type="arabicPeriod" startAt="4"/>
            </a:pPr>
            <a:r>
              <a:rPr lang="en-US" b="1" dirty="0" smtClean="0">
                <a:latin typeface="Arial" panose="020B0604020202020204" pitchFamily="34" charset="0"/>
                <a:cs typeface="Arial" panose="020B0604020202020204" pitchFamily="34" charset="0"/>
              </a:rPr>
              <a:t>What if I receive a quote with a lower price than what is on Texas SmartBuy?</a:t>
            </a:r>
          </a:p>
          <a:p>
            <a:r>
              <a:rPr lang="en-US" b="1"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Add the item to your cart and use the Volume Discount tab to enter the 	difference.</a:t>
            </a:r>
            <a:endParaRPr lang="en-US" dirty="0">
              <a:latin typeface="Arial" panose="020B0604020202020204" pitchFamily="34" charset="0"/>
              <a:cs typeface="Arial" panose="020B0604020202020204" pitchFamily="34" charset="0"/>
            </a:endParaRPr>
          </a:p>
          <a:p>
            <a:endParaRPr lang="en-US" dirty="0" smtClean="0">
              <a:latin typeface="Arial" panose="020B0604020202020204" pitchFamily="34" charset="0"/>
              <a:cs typeface="Arial" panose="020B0604020202020204" pitchFamily="34" charset="0"/>
            </a:endParaRPr>
          </a:p>
          <a:p>
            <a:endParaRPr lang="en-US" dirty="0" smtClean="0">
              <a:solidFill>
                <a:srgbClr val="FF0000"/>
              </a:solidFill>
              <a:latin typeface="Arial" panose="020B0604020202020204" pitchFamily="34" charset="0"/>
              <a:cs typeface="Arial" panose="020B0604020202020204" pitchFamily="34" charset="0"/>
            </a:endParaRPr>
          </a:p>
          <a:p>
            <a:pPr lvl="1"/>
            <a:endParaRPr lang="en-US" dirty="0" smtClean="0"/>
          </a:p>
          <a:p>
            <a:pPr lvl="1"/>
            <a:endParaRPr lang="en-US" dirty="0"/>
          </a:p>
          <a:p>
            <a:pPr lvl="1"/>
            <a:endParaRPr lang="en-US" dirty="0" smtClean="0"/>
          </a:p>
          <a:p>
            <a:pPr lvl="1"/>
            <a:r>
              <a:rPr lang="en-US" dirty="0" smtClean="0"/>
              <a:t> </a:t>
            </a:r>
            <a:endParaRPr lang="en-US" dirty="0"/>
          </a:p>
          <a:p>
            <a:pPr lvl="1"/>
            <a:endParaRPr lang="en-US" dirty="0" smtClean="0"/>
          </a:p>
          <a:p>
            <a:pPr marL="342900" indent="-342900">
              <a:buAutoNum type="arabicPeriod"/>
            </a:pPr>
            <a:endParaRPr lang="en-US" dirty="0"/>
          </a:p>
          <a:p>
            <a:pPr lvl="1"/>
            <a:r>
              <a:rPr lang="en-US" dirty="0"/>
              <a:t>	</a:t>
            </a:r>
            <a:endParaRPr lang="en-US" dirty="0" smtClean="0"/>
          </a:p>
          <a:p>
            <a:pPr lvl="1"/>
            <a:r>
              <a:rPr lang="en-US" dirty="0" smtClean="0"/>
              <a:t>		 </a:t>
            </a:r>
          </a:p>
          <a:p>
            <a:pPr marL="742950" lvl="1"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smtClean="0"/>
          </a:p>
        </p:txBody>
      </p:sp>
    </p:spTree>
    <p:extLst>
      <p:ext uri="{BB962C8B-B14F-4D97-AF65-F5344CB8AC3E}">
        <p14:creationId xmlns:p14="http://schemas.microsoft.com/office/powerpoint/2010/main" val="261040957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txBox="1">
            <a:spLocks noChangeArrowheads="1"/>
          </p:cNvSpPr>
          <p:nvPr/>
        </p:nvSpPr>
        <p:spPr>
          <a:xfrm>
            <a:off x="762000" y="1280265"/>
            <a:ext cx="7924800" cy="1143000"/>
          </a:xfrm>
          <a:prstGeom prst="rect">
            <a:avLst/>
          </a:prstGeom>
        </p:spPr>
        <p:txBody>
          <a:bodyPr vert="horz" lIns="91440" tIns="45720" rIns="91440" bIns="45720" rtlCol="0" anchor="ctr">
            <a:normAutofit fontScale="92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en-US" sz="3600" b="1" dirty="0" smtClean="0">
                <a:latin typeface="Arial" panose="020B0604020202020204" pitchFamily="34" charset="0"/>
                <a:cs typeface="Arial" panose="020B0604020202020204" pitchFamily="34" charset="0"/>
              </a:rPr>
              <a:t>Statewide Procurement Division (SPD)</a:t>
            </a:r>
          </a:p>
          <a:p>
            <a:r>
              <a:rPr lang="en-US" altLang="en-US" sz="3600" b="1" dirty="0" smtClean="0">
                <a:latin typeface="Arial" panose="020B0604020202020204" pitchFamily="34" charset="0"/>
                <a:cs typeface="Arial" panose="020B0604020202020204" pitchFamily="34" charset="0"/>
              </a:rPr>
              <a:t>Contact Information</a:t>
            </a:r>
          </a:p>
        </p:txBody>
      </p:sp>
      <p:sp>
        <p:nvSpPr>
          <p:cNvPr id="3" name="Rectangle 3"/>
          <p:cNvSpPr txBox="1">
            <a:spLocks noChangeArrowheads="1"/>
          </p:cNvSpPr>
          <p:nvPr/>
        </p:nvSpPr>
        <p:spPr>
          <a:xfrm>
            <a:off x="877887" y="2268403"/>
            <a:ext cx="7693025" cy="4730262"/>
          </a:xfrm>
          <a:prstGeom prst="rect">
            <a:avLst/>
          </a:prstGeom>
        </p:spPr>
        <p:txBody>
          <a:bodyPr vert="horz" lIns="91440" tIns="45720" rIns="91440" bIns="45720" rtlCol="0">
            <a:normAutofit lnSpcReduction="1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533400" indent="-533400" algn="l"/>
            <a:endParaRPr lang="en-US" altLang="en-US" sz="1800" dirty="0" smtClean="0">
              <a:solidFill>
                <a:schemeClr val="tx1"/>
              </a:solidFill>
              <a:latin typeface="Arial" panose="020B0604020202020204" pitchFamily="34" charset="0"/>
              <a:cs typeface="Arial" panose="020B0604020202020204" pitchFamily="34" charset="0"/>
            </a:endParaRPr>
          </a:p>
          <a:p>
            <a:pPr marL="533400" indent="-533400" algn="l"/>
            <a:r>
              <a:rPr lang="en-US" altLang="en-US" sz="2400" dirty="0" smtClean="0">
                <a:solidFill>
                  <a:schemeClr val="tx1"/>
                </a:solidFill>
                <a:latin typeface="Arial" panose="020B0604020202020204" pitchFamily="34" charset="0"/>
                <a:cs typeface="Arial" panose="020B0604020202020204" pitchFamily="34" charset="0"/>
              </a:rPr>
              <a:t>Statewide Contract Management Office</a:t>
            </a:r>
          </a:p>
          <a:p>
            <a:pPr marL="533400" indent="-533400" algn="l"/>
            <a:r>
              <a:rPr lang="en-US" altLang="en-US" sz="2400" dirty="0" smtClean="0">
                <a:solidFill>
                  <a:schemeClr val="tx1"/>
                </a:solidFill>
                <a:latin typeface="Arial" panose="020B0604020202020204" pitchFamily="34" charset="0"/>
                <a:cs typeface="Arial" panose="020B0604020202020204" pitchFamily="34" charset="0"/>
              </a:rPr>
              <a:t>TXMAS Program</a:t>
            </a:r>
          </a:p>
          <a:p>
            <a:pPr marL="533400" indent="-533400" algn="l"/>
            <a:r>
              <a:rPr lang="en-US" altLang="en-US" sz="2400" dirty="0" smtClean="0">
                <a:solidFill>
                  <a:schemeClr val="tx1"/>
                </a:solidFill>
                <a:latin typeface="Arial" panose="020B0604020202020204" pitchFamily="34" charset="0"/>
                <a:cs typeface="Arial" panose="020B0604020202020204" pitchFamily="34" charset="0"/>
              </a:rPr>
              <a:t>Phone</a:t>
            </a:r>
            <a:r>
              <a:rPr lang="en-US" altLang="en-US" sz="2400" dirty="0">
                <a:solidFill>
                  <a:schemeClr val="tx1"/>
                </a:solidFill>
                <a:latin typeface="Arial" panose="020B0604020202020204" pitchFamily="34" charset="0"/>
                <a:cs typeface="Arial" panose="020B0604020202020204" pitchFamily="34" charset="0"/>
              </a:rPr>
              <a:t>: 512-463-3034, option 3</a:t>
            </a:r>
          </a:p>
          <a:p>
            <a:pPr marL="533400" indent="-533400" algn="l"/>
            <a:r>
              <a:rPr lang="en-US" altLang="en-US" sz="2400" dirty="0" smtClean="0">
                <a:solidFill>
                  <a:schemeClr val="tx1"/>
                </a:solidFill>
                <a:latin typeface="Arial" panose="020B0604020202020204" pitchFamily="34" charset="0"/>
                <a:cs typeface="Arial" panose="020B0604020202020204" pitchFamily="34" charset="0"/>
              </a:rPr>
              <a:t>Email: txmas@cpa.texas.gov </a:t>
            </a:r>
          </a:p>
          <a:p>
            <a:pPr marL="533400" indent="-533400" algn="l"/>
            <a:endParaRPr lang="en-US" altLang="en-US" sz="2400" dirty="0" smtClean="0">
              <a:solidFill>
                <a:schemeClr val="tx1"/>
              </a:solidFill>
              <a:latin typeface="Arial" panose="020B0604020202020204" pitchFamily="34" charset="0"/>
              <a:cs typeface="Arial" panose="020B0604020202020204" pitchFamily="34" charset="0"/>
            </a:endParaRPr>
          </a:p>
          <a:p>
            <a:pPr marL="533400" indent="-533400" algn="l"/>
            <a:r>
              <a:rPr lang="en-US" altLang="en-US" sz="2400" dirty="0" smtClean="0">
                <a:solidFill>
                  <a:schemeClr val="tx1"/>
                </a:solidFill>
                <a:latin typeface="Arial" panose="020B0604020202020204" pitchFamily="34" charset="0"/>
                <a:cs typeface="Arial" panose="020B0604020202020204" pitchFamily="34" charset="0"/>
              </a:rPr>
              <a:t>SPD Outreach Team</a:t>
            </a:r>
          </a:p>
          <a:p>
            <a:pPr marL="533400" indent="-533400" algn="l"/>
            <a:r>
              <a:rPr lang="en-US" altLang="en-US" sz="2400" dirty="0" smtClean="0">
                <a:solidFill>
                  <a:schemeClr val="tx1"/>
                </a:solidFill>
                <a:latin typeface="Arial" panose="020B0604020202020204" pitchFamily="34" charset="0"/>
                <a:cs typeface="Arial" panose="020B0604020202020204" pitchFamily="34" charset="0"/>
              </a:rPr>
              <a:t>Texas SmartBuy </a:t>
            </a:r>
            <a:r>
              <a:rPr lang="en-US" altLang="en-US" sz="2400" dirty="0">
                <a:solidFill>
                  <a:schemeClr val="tx1"/>
                </a:solidFill>
                <a:latin typeface="Arial" panose="020B0604020202020204" pitchFamily="34" charset="0"/>
                <a:cs typeface="Arial" panose="020B0604020202020204" pitchFamily="34" charset="0"/>
              </a:rPr>
              <a:t>Help Desk</a:t>
            </a:r>
          </a:p>
          <a:p>
            <a:pPr marL="533400" indent="-533400" algn="l"/>
            <a:r>
              <a:rPr lang="en-US" altLang="en-US" sz="2400" dirty="0">
                <a:solidFill>
                  <a:schemeClr val="tx1"/>
                </a:solidFill>
                <a:latin typeface="Arial" panose="020B0604020202020204" pitchFamily="34" charset="0"/>
                <a:cs typeface="Arial" panose="020B0604020202020204" pitchFamily="34" charset="0"/>
              </a:rPr>
              <a:t>Toll Free: 888-479-7602</a:t>
            </a:r>
          </a:p>
          <a:p>
            <a:pPr marL="533400" indent="-533400" algn="l"/>
            <a:r>
              <a:rPr lang="en-US" altLang="en-US" sz="2400" dirty="0">
                <a:solidFill>
                  <a:schemeClr val="tx1"/>
                </a:solidFill>
                <a:latin typeface="Arial" panose="020B0604020202020204" pitchFamily="34" charset="0"/>
                <a:cs typeface="Arial" panose="020B0604020202020204" pitchFamily="34" charset="0"/>
              </a:rPr>
              <a:t>Local: 512-936-2764</a:t>
            </a:r>
          </a:p>
          <a:p>
            <a:pPr marL="533400" indent="-533400" algn="l"/>
            <a:r>
              <a:rPr lang="en-US" altLang="en-US" sz="2400" dirty="0">
                <a:solidFill>
                  <a:schemeClr val="tx1"/>
                </a:solidFill>
                <a:latin typeface="Arial" panose="020B0604020202020204" pitchFamily="34" charset="0"/>
                <a:cs typeface="Arial" panose="020B0604020202020204" pitchFamily="34" charset="0"/>
              </a:rPr>
              <a:t>Email: txsmartbuy@cpa.texas.gov</a:t>
            </a:r>
            <a:endParaRPr lang="en-US" altLang="en-US" sz="2400" dirty="0" smtClean="0">
              <a:solidFill>
                <a:schemeClr val="tx1"/>
              </a:solidFill>
              <a:latin typeface="Arial" panose="020B0604020202020204" pitchFamily="34" charset="0"/>
              <a:cs typeface="Arial" panose="020B0604020202020204" pitchFamily="34" charset="0"/>
            </a:endParaRPr>
          </a:p>
          <a:p>
            <a:pPr marL="533400" indent="-533400" algn="l"/>
            <a:endParaRPr lang="en-US" altLang="en-US" sz="240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662776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2905" y="1208619"/>
            <a:ext cx="8458201" cy="1470025"/>
          </a:xfrm>
        </p:spPr>
        <p:txBody>
          <a:bodyPr>
            <a:normAutofit/>
          </a:bodyPr>
          <a:lstStyle/>
          <a:p>
            <a:r>
              <a:rPr lang="en-US" sz="3600" b="1" dirty="0" smtClean="0">
                <a:latin typeface="Arial" panose="020B0604020202020204" pitchFamily="34" charset="0"/>
                <a:cs typeface="Arial" panose="020B0604020202020204" pitchFamily="34" charset="0"/>
              </a:rPr>
              <a:t>Why use quotes on Texas SmartBuy?</a:t>
            </a:r>
            <a:endParaRPr lang="en-US" sz="3600" b="1" dirty="0">
              <a:latin typeface="Arial" panose="020B0604020202020204" pitchFamily="34" charset="0"/>
              <a:cs typeface="Arial" panose="020B0604020202020204" pitchFamily="34" charset="0"/>
            </a:endParaRPr>
          </a:p>
        </p:txBody>
      </p:sp>
      <p:sp>
        <p:nvSpPr>
          <p:cNvPr id="4" name="Rectangle 3"/>
          <p:cNvSpPr txBox="1">
            <a:spLocks noChangeArrowheads="1"/>
          </p:cNvSpPr>
          <p:nvPr/>
        </p:nvSpPr>
        <p:spPr>
          <a:xfrm>
            <a:off x="813955" y="2665260"/>
            <a:ext cx="7644245" cy="2937980"/>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342900" indent="-342900" algn="l">
              <a:buFont typeface="Arial" panose="020B0604020202020204" pitchFamily="34" charset="0"/>
              <a:buChar char="•"/>
            </a:pPr>
            <a:endParaRPr lang="en-US" altLang="en-US" sz="2400" dirty="0" smtClean="0">
              <a:solidFill>
                <a:schemeClr val="tx1"/>
              </a:solidFill>
              <a:latin typeface="Arial" panose="020B0604020202020204" pitchFamily="34" charset="0"/>
              <a:cs typeface="Arial" panose="020B0604020202020204" pitchFamily="34" charset="0"/>
            </a:endParaRPr>
          </a:p>
        </p:txBody>
      </p:sp>
      <p:sp>
        <p:nvSpPr>
          <p:cNvPr id="5" name="Title 1"/>
          <p:cNvSpPr txBox="1">
            <a:spLocks/>
          </p:cNvSpPr>
          <p:nvPr/>
        </p:nvSpPr>
        <p:spPr>
          <a:xfrm>
            <a:off x="342905" y="2476501"/>
            <a:ext cx="8610601" cy="3600208"/>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defRPr/>
            </a:pPr>
            <a:r>
              <a:rPr lang="en-US" sz="2400" b="1" dirty="0" smtClean="0">
                <a:latin typeface="Arial" panose="020B0604020202020204" pitchFamily="34" charset="0"/>
                <a:cs typeface="Arial" panose="020B0604020202020204" pitchFamily="34" charset="0"/>
              </a:rPr>
              <a:t>Quotes </a:t>
            </a:r>
            <a:r>
              <a:rPr lang="en-US" sz="2400" b="1" dirty="0">
                <a:latin typeface="Arial" panose="020B0604020202020204" pitchFamily="34" charset="0"/>
                <a:cs typeface="Arial" panose="020B0604020202020204" pitchFamily="34" charset="0"/>
              </a:rPr>
              <a:t>are used when contract items or services are not available on Texas SmartBuy. </a:t>
            </a:r>
            <a:endParaRPr lang="en-US" sz="2400" b="1" dirty="0" smtClean="0">
              <a:latin typeface="Arial" panose="020B0604020202020204" pitchFamily="34" charset="0"/>
              <a:cs typeface="Arial" panose="020B0604020202020204" pitchFamily="34" charset="0"/>
            </a:endParaRPr>
          </a:p>
          <a:p>
            <a:pPr lvl="0" algn="l" defTabSz="914400">
              <a:spcBef>
                <a:spcPts val="0"/>
              </a:spcBef>
              <a:defRPr/>
            </a:pPr>
            <a:endParaRPr lang="en-US" sz="2400" b="1" dirty="0">
              <a:latin typeface="Arial" panose="020B0604020202020204" pitchFamily="34" charset="0"/>
              <a:cs typeface="Arial" panose="020B0604020202020204" pitchFamily="34" charset="0"/>
            </a:endParaRPr>
          </a:p>
          <a:p>
            <a:pPr lvl="0" algn="l" defTabSz="914400">
              <a:spcBef>
                <a:spcPts val="0"/>
              </a:spcBef>
              <a:defRPr/>
            </a:pPr>
            <a:endParaRPr lang="en-US"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42462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208619"/>
            <a:ext cx="9143999" cy="1470025"/>
          </a:xfrm>
        </p:spPr>
        <p:txBody>
          <a:bodyPr>
            <a:normAutofit/>
          </a:bodyPr>
          <a:lstStyle/>
          <a:p>
            <a:r>
              <a:rPr lang="en-US" sz="3400" b="1" dirty="0" smtClean="0">
                <a:latin typeface="Arial" panose="020B0604020202020204" pitchFamily="34" charset="0"/>
                <a:cs typeface="Arial" panose="020B0604020202020204" pitchFamily="34" charset="0"/>
              </a:rPr>
              <a:t>When to use a quote on Texas SmartBuy?</a:t>
            </a:r>
            <a:endParaRPr lang="en-US" sz="3400" b="1" dirty="0">
              <a:latin typeface="Arial" panose="020B0604020202020204" pitchFamily="34" charset="0"/>
              <a:cs typeface="Arial" panose="020B0604020202020204" pitchFamily="34" charset="0"/>
            </a:endParaRPr>
          </a:p>
        </p:txBody>
      </p:sp>
      <p:sp>
        <p:nvSpPr>
          <p:cNvPr id="4" name="Rectangle 3"/>
          <p:cNvSpPr txBox="1">
            <a:spLocks noChangeArrowheads="1"/>
          </p:cNvSpPr>
          <p:nvPr/>
        </p:nvSpPr>
        <p:spPr>
          <a:xfrm>
            <a:off x="813955" y="2665260"/>
            <a:ext cx="7644245" cy="2937980"/>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342900" indent="-342900" algn="l">
              <a:buFont typeface="Arial" panose="020B0604020202020204" pitchFamily="34" charset="0"/>
              <a:buChar char="•"/>
            </a:pPr>
            <a:endParaRPr lang="en-US" altLang="en-US" sz="2400" dirty="0" smtClean="0">
              <a:solidFill>
                <a:schemeClr val="tx1"/>
              </a:solidFill>
              <a:latin typeface="Arial" panose="020B0604020202020204" pitchFamily="34" charset="0"/>
              <a:cs typeface="Arial" panose="020B0604020202020204" pitchFamily="34" charset="0"/>
            </a:endParaRPr>
          </a:p>
        </p:txBody>
      </p:sp>
      <p:sp>
        <p:nvSpPr>
          <p:cNvPr id="5" name="Title 1"/>
          <p:cNvSpPr txBox="1">
            <a:spLocks/>
          </p:cNvSpPr>
          <p:nvPr/>
        </p:nvSpPr>
        <p:spPr>
          <a:xfrm>
            <a:off x="495305" y="3137340"/>
            <a:ext cx="8458201" cy="2853557"/>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defRPr/>
            </a:pPr>
            <a:r>
              <a:rPr lang="en-US" sz="2400" dirty="0">
                <a:latin typeface="Arial" panose="020B0604020202020204" pitchFamily="34" charset="0"/>
                <a:cs typeface="Arial" panose="020B0604020202020204" pitchFamily="34" charset="0"/>
              </a:rPr>
              <a:t>These are the ONLY two </a:t>
            </a:r>
            <a:r>
              <a:rPr lang="en-US" sz="2400" dirty="0" smtClean="0">
                <a:latin typeface="Arial" panose="020B0604020202020204" pitchFamily="34" charset="0"/>
                <a:cs typeface="Arial" panose="020B0604020202020204" pitchFamily="34" charset="0"/>
              </a:rPr>
              <a:t>reasons a </a:t>
            </a:r>
            <a:r>
              <a:rPr lang="en-US" sz="2400" dirty="0">
                <a:latin typeface="Arial" panose="020B0604020202020204" pitchFamily="34" charset="0"/>
                <a:cs typeface="Arial" panose="020B0604020202020204" pitchFamily="34" charset="0"/>
              </a:rPr>
              <a:t>quote may be </a:t>
            </a:r>
            <a:r>
              <a:rPr lang="en-US" sz="2400" dirty="0" smtClean="0">
                <a:latin typeface="Arial" panose="020B0604020202020204" pitchFamily="34" charset="0"/>
                <a:cs typeface="Arial" panose="020B0604020202020204" pitchFamily="34" charset="0"/>
              </a:rPr>
              <a:t>used</a:t>
            </a:r>
            <a:r>
              <a:rPr lang="en-US" sz="2400" dirty="0">
                <a:latin typeface="Arial" panose="020B0604020202020204" pitchFamily="34" charset="0"/>
                <a:cs typeface="Arial" panose="020B0604020202020204" pitchFamily="34" charset="0"/>
              </a:rPr>
              <a:t>:</a:t>
            </a:r>
            <a:endParaRPr lang="en-US" sz="2400" dirty="0" smtClean="0">
              <a:latin typeface="Arial" panose="020B0604020202020204" pitchFamily="34" charset="0"/>
              <a:cs typeface="Arial" panose="020B0604020202020204" pitchFamily="34" charset="0"/>
            </a:endParaRPr>
          </a:p>
          <a:p>
            <a:pPr lvl="0" algn="l" defTabSz="914400">
              <a:spcBef>
                <a:spcPts val="0"/>
              </a:spcBef>
              <a:defRPr/>
            </a:pPr>
            <a:endParaRPr lang="en-US" sz="2400" dirty="0" smtClean="0">
              <a:latin typeface="Arial" panose="020B0604020202020204" pitchFamily="34" charset="0"/>
              <a:cs typeface="Arial" panose="020B0604020202020204" pitchFamily="34" charset="0"/>
            </a:endParaRPr>
          </a:p>
          <a:p>
            <a:pPr marL="342900" indent="-342900" algn="l" defTabSz="914400">
              <a:spcBef>
                <a:spcPts val="0"/>
              </a:spcBef>
              <a:buFont typeface="Arial" panose="020B0604020202020204" pitchFamily="34" charset="0"/>
              <a:buChar char="•"/>
              <a:defRPr/>
            </a:pPr>
            <a:r>
              <a:rPr lang="en-US" sz="2400" dirty="0">
                <a:latin typeface="Arial" panose="020B0604020202020204" pitchFamily="34" charset="0"/>
                <a:cs typeface="Arial" panose="020B0604020202020204" pitchFamily="34" charset="0"/>
              </a:rPr>
              <a:t>When the items </a:t>
            </a:r>
            <a:r>
              <a:rPr lang="en-US" sz="2400" dirty="0" smtClean="0">
                <a:latin typeface="Arial" panose="020B0604020202020204" pitchFamily="34" charset="0"/>
                <a:cs typeface="Arial" panose="020B0604020202020204" pitchFamily="34" charset="0"/>
              </a:rPr>
              <a:t>or services are </a:t>
            </a:r>
            <a:r>
              <a:rPr lang="en-US" sz="2400" dirty="0">
                <a:latin typeface="Arial" panose="020B0604020202020204" pitchFamily="34" charset="0"/>
                <a:cs typeface="Arial" panose="020B0604020202020204" pitchFamily="34" charset="0"/>
              </a:rPr>
              <a:t>on the contract, but not available on Texas SmartBuy.</a:t>
            </a:r>
          </a:p>
          <a:p>
            <a:pPr marL="342900" lvl="0" indent="-342900" algn="l" defTabSz="914400">
              <a:spcBef>
                <a:spcPts val="0"/>
              </a:spcBef>
              <a:buFont typeface="Arial" panose="020B0604020202020204" pitchFamily="34" charset="0"/>
              <a:buChar char="•"/>
              <a:defRPr/>
            </a:pPr>
            <a:endParaRPr lang="en-US" sz="2400" dirty="0" smtClean="0">
              <a:latin typeface="Arial" panose="020B0604020202020204" pitchFamily="34" charset="0"/>
              <a:cs typeface="Arial" panose="020B0604020202020204" pitchFamily="34" charset="0"/>
            </a:endParaRPr>
          </a:p>
          <a:p>
            <a:pPr marL="342900" lvl="0" indent="-342900" algn="l" defTabSz="914400">
              <a:spcBef>
                <a:spcPts val="0"/>
              </a:spcBef>
              <a:buFont typeface="Arial" panose="020B0604020202020204" pitchFamily="34" charset="0"/>
              <a:buChar char="•"/>
              <a:defRPr/>
            </a:pPr>
            <a:r>
              <a:rPr lang="en-US" sz="2400" dirty="0" smtClean="0">
                <a:latin typeface="Arial" panose="020B0604020202020204" pitchFamily="34" charset="0"/>
                <a:cs typeface="Arial" panose="020B0604020202020204" pitchFamily="34" charset="0"/>
              </a:rPr>
              <a:t>When your cart has reached 45 line items.</a:t>
            </a:r>
            <a:endParaRPr lang="en-US" sz="2400" dirty="0">
              <a:latin typeface="Arial" panose="020B0604020202020204" pitchFamily="34" charset="0"/>
              <a:cs typeface="Arial" panose="020B0604020202020204" pitchFamily="34" charset="0"/>
            </a:endParaRPr>
          </a:p>
          <a:p>
            <a:pPr lvl="0" algn="l" defTabSz="914400">
              <a:spcBef>
                <a:spcPts val="0"/>
              </a:spcBef>
              <a:defRPr/>
            </a:pPr>
            <a:endParaRPr lang="en-US" sz="2400" b="1" dirty="0">
              <a:latin typeface="Arial" panose="020B0604020202020204" pitchFamily="34" charset="0"/>
              <a:cs typeface="Arial" panose="020B0604020202020204" pitchFamily="34" charset="0"/>
            </a:endParaRPr>
          </a:p>
          <a:p>
            <a:pPr lvl="0" algn="l" defTabSz="914400">
              <a:spcBef>
                <a:spcPts val="0"/>
              </a:spcBef>
              <a:defRPr/>
            </a:pPr>
            <a:endParaRPr lang="en-US"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94090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txBox="1">
            <a:spLocks noChangeArrowheads="1"/>
          </p:cNvSpPr>
          <p:nvPr/>
        </p:nvSpPr>
        <p:spPr>
          <a:xfrm>
            <a:off x="762000" y="1188031"/>
            <a:ext cx="79248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en-US" b="1" dirty="0" smtClean="0"/>
              <a:t> </a:t>
            </a:r>
          </a:p>
        </p:txBody>
      </p:sp>
      <p:sp>
        <p:nvSpPr>
          <p:cNvPr id="7" name="Rectangle 3"/>
          <p:cNvSpPr txBox="1">
            <a:spLocks noChangeArrowheads="1"/>
          </p:cNvSpPr>
          <p:nvPr/>
        </p:nvSpPr>
        <p:spPr>
          <a:xfrm>
            <a:off x="1354014" y="2362200"/>
            <a:ext cx="6646985" cy="3724275"/>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342900" indent="-342900" algn="l">
              <a:buFont typeface="Arial" panose="020B0604020202020204" pitchFamily="34" charset="0"/>
              <a:buChar char="•"/>
            </a:pPr>
            <a:endParaRPr lang="en-US" altLang="en-US" sz="2400" dirty="0" smtClean="0">
              <a:solidFill>
                <a:schemeClr val="tx1"/>
              </a:solidFill>
              <a:latin typeface="Arial" panose="020B0604020202020204" pitchFamily="34" charset="0"/>
              <a:cs typeface="Arial" panose="020B0604020202020204" pitchFamily="34" charset="0"/>
            </a:endParaRPr>
          </a:p>
        </p:txBody>
      </p:sp>
      <p:sp>
        <p:nvSpPr>
          <p:cNvPr id="6" name="Title 1"/>
          <p:cNvSpPr>
            <a:spLocks noGrp="1"/>
          </p:cNvSpPr>
          <p:nvPr>
            <p:ph type="ctrTitle"/>
          </p:nvPr>
        </p:nvSpPr>
        <p:spPr>
          <a:xfrm>
            <a:off x="685800" y="1162257"/>
            <a:ext cx="7772400" cy="782922"/>
          </a:xfrm>
        </p:spPr>
        <p:txBody>
          <a:bodyPr>
            <a:normAutofit/>
          </a:bodyPr>
          <a:lstStyle/>
          <a:p>
            <a:r>
              <a:rPr lang="en-US" sz="3600" b="1" dirty="0" smtClean="0">
                <a:latin typeface="Arial" panose="020B0604020202020204" pitchFamily="34" charset="0"/>
                <a:cs typeface="Arial" panose="020B0604020202020204" pitchFamily="34" charset="0"/>
              </a:rPr>
              <a:t>Quote Order Process</a:t>
            </a:r>
            <a:endParaRPr lang="en-US" sz="3600" dirty="0">
              <a:latin typeface="Arial" panose="020B0604020202020204" pitchFamily="34" charset="0"/>
              <a:cs typeface="Arial" panose="020B0604020202020204" pitchFamily="34" charset="0"/>
            </a:endParaRPr>
          </a:p>
        </p:txBody>
      </p:sp>
      <p:sp>
        <p:nvSpPr>
          <p:cNvPr id="8" name="Subtitle 2"/>
          <p:cNvSpPr>
            <a:spLocks noGrp="1"/>
          </p:cNvSpPr>
          <p:nvPr>
            <p:ph type="subTitle" idx="1"/>
          </p:nvPr>
        </p:nvSpPr>
        <p:spPr>
          <a:xfrm>
            <a:off x="657825" y="1834831"/>
            <a:ext cx="8229600" cy="3920032"/>
          </a:xfrm>
        </p:spPr>
        <p:txBody>
          <a:bodyPr>
            <a:noAutofit/>
          </a:bodyPr>
          <a:lstStyle/>
          <a:p>
            <a:pPr algn="l"/>
            <a:endParaRPr lang="en-US" altLang="en-US" sz="2400" b="1" dirty="0" smtClean="0">
              <a:solidFill>
                <a:schemeClr val="tx1"/>
              </a:solidFill>
              <a:latin typeface="Arial" panose="020B0604020202020204" pitchFamily="34" charset="0"/>
              <a:cs typeface="Arial" panose="020B0604020202020204" pitchFamily="34" charset="0"/>
            </a:endParaRPr>
          </a:p>
          <a:p>
            <a:pPr algn="l"/>
            <a:r>
              <a:rPr lang="en-US" altLang="en-US" sz="2400" dirty="0" smtClean="0">
                <a:solidFill>
                  <a:schemeClr val="tx1"/>
                </a:solidFill>
                <a:latin typeface="Arial" panose="020B0604020202020204" pitchFamily="34" charset="0"/>
                <a:cs typeface="Arial" panose="020B0604020202020204" pitchFamily="34" charset="0"/>
              </a:rPr>
              <a:t>First step in the process:</a:t>
            </a:r>
          </a:p>
          <a:p>
            <a:pPr algn="l"/>
            <a:r>
              <a:rPr lang="en-US" altLang="en-US" sz="2400" dirty="0" smtClean="0">
                <a:solidFill>
                  <a:srgbClr val="FF0000"/>
                </a:solidFill>
                <a:latin typeface="Arial" panose="020B0604020202020204" pitchFamily="34" charset="0"/>
                <a:cs typeface="Arial" panose="020B0604020202020204" pitchFamily="34" charset="0"/>
              </a:rPr>
              <a:t>Are the items or services unavailable </a:t>
            </a:r>
            <a:r>
              <a:rPr lang="en-US" altLang="en-US" sz="2400" dirty="0">
                <a:solidFill>
                  <a:srgbClr val="FF0000"/>
                </a:solidFill>
                <a:latin typeface="Arial" panose="020B0604020202020204" pitchFamily="34" charset="0"/>
                <a:cs typeface="Arial" panose="020B0604020202020204" pitchFamily="34" charset="0"/>
              </a:rPr>
              <a:t>on Texas </a:t>
            </a:r>
            <a:r>
              <a:rPr lang="en-US" altLang="en-US" sz="2400" dirty="0" smtClean="0">
                <a:solidFill>
                  <a:srgbClr val="FF0000"/>
                </a:solidFill>
                <a:latin typeface="Arial" panose="020B0604020202020204" pitchFamily="34" charset="0"/>
                <a:cs typeface="Arial" panose="020B0604020202020204" pitchFamily="34" charset="0"/>
              </a:rPr>
              <a:t>SmartBuy?</a:t>
            </a:r>
          </a:p>
          <a:p>
            <a:pPr algn="l"/>
            <a:endParaRPr lang="en-US" altLang="en-US" sz="1600" dirty="0" smtClean="0">
              <a:solidFill>
                <a:schemeClr val="tx1"/>
              </a:solidFill>
              <a:latin typeface="Arial" panose="020B0604020202020204" pitchFamily="34" charset="0"/>
              <a:cs typeface="Arial" panose="020B0604020202020204" pitchFamily="34" charset="0"/>
            </a:endParaRPr>
          </a:p>
          <a:p>
            <a:pPr algn="l"/>
            <a:r>
              <a:rPr lang="en-US" altLang="en-US" sz="2400" dirty="0" smtClean="0">
                <a:solidFill>
                  <a:schemeClr val="tx1"/>
                </a:solidFill>
                <a:latin typeface="Arial" panose="020B0604020202020204" pitchFamily="34" charset="0"/>
                <a:cs typeface="Arial" panose="020B0604020202020204" pitchFamily="34" charset="0"/>
              </a:rPr>
              <a:t>If yes, use the quote line.</a:t>
            </a:r>
          </a:p>
          <a:p>
            <a:pPr algn="l"/>
            <a:endParaRPr lang="en-US" altLang="en-US" sz="1600" dirty="0" smtClean="0">
              <a:solidFill>
                <a:srgbClr val="FF0000"/>
              </a:solidFill>
              <a:latin typeface="Arial" panose="020B0604020202020204" pitchFamily="34" charset="0"/>
              <a:cs typeface="Arial" panose="020B0604020202020204" pitchFamily="34" charset="0"/>
            </a:endParaRPr>
          </a:p>
          <a:p>
            <a:pPr algn="l"/>
            <a:r>
              <a:rPr lang="en-US" altLang="en-US" sz="2400" dirty="0" smtClean="0">
                <a:solidFill>
                  <a:schemeClr val="tx1"/>
                </a:solidFill>
                <a:latin typeface="Arial" panose="020B0604020202020204" pitchFamily="34" charset="0"/>
                <a:cs typeface="Arial" panose="020B0604020202020204" pitchFamily="34" charset="0"/>
              </a:rPr>
              <a:t>If the items or services are available on Texas SmartBuy, they must be selected and placed in the shopping cart. Do not use a quote line.</a:t>
            </a:r>
          </a:p>
          <a:p>
            <a:pPr algn="l"/>
            <a:endParaRPr lang="en-US" altLang="en-US" sz="1600" dirty="0" smtClean="0">
              <a:solidFill>
                <a:schemeClr val="tx1"/>
              </a:solidFill>
              <a:latin typeface="Arial" panose="020B0604020202020204" pitchFamily="34" charset="0"/>
              <a:cs typeface="Arial" panose="020B0604020202020204" pitchFamily="34" charset="0"/>
            </a:endParaRPr>
          </a:p>
          <a:p>
            <a:pPr algn="l"/>
            <a:r>
              <a:rPr lang="en-US" altLang="en-US" sz="2400" dirty="0">
                <a:solidFill>
                  <a:schemeClr val="tx1"/>
                </a:solidFill>
                <a:latin typeface="Arial" panose="020B0604020202020204" pitchFamily="34" charset="0"/>
                <a:cs typeface="Arial" panose="020B0604020202020204" pitchFamily="34" charset="0"/>
              </a:rPr>
              <a:t>If, and only if, the </a:t>
            </a:r>
            <a:r>
              <a:rPr lang="en-US" altLang="en-US" sz="2400" dirty="0" smtClean="0">
                <a:solidFill>
                  <a:schemeClr val="tx1"/>
                </a:solidFill>
                <a:latin typeface="Arial" panose="020B0604020202020204" pitchFamily="34" charset="0"/>
                <a:cs typeface="Arial" panose="020B0604020202020204" pitchFamily="34" charset="0"/>
              </a:rPr>
              <a:t>items </a:t>
            </a:r>
            <a:r>
              <a:rPr lang="en-US" altLang="en-US" sz="2400" dirty="0">
                <a:solidFill>
                  <a:schemeClr val="tx1"/>
                </a:solidFill>
                <a:latin typeface="Arial" panose="020B0604020202020204" pitchFamily="34" charset="0"/>
                <a:cs typeface="Arial" panose="020B0604020202020204" pitchFamily="34" charset="0"/>
              </a:rPr>
              <a:t>or services are NOT in Texas SmartBuy, the quote option may be used.</a:t>
            </a:r>
          </a:p>
          <a:p>
            <a:pPr algn="l"/>
            <a:endParaRPr lang="en-US" altLang="en-US" sz="240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167235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quote line?</a:t>
            </a:r>
            <a:endParaRPr lang="en-US" dirty="0"/>
          </a:p>
        </p:txBody>
      </p:sp>
      <p:sp>
        <p:nvSpPr>
          <p:cNvPr id="3" name="Content Placeholder 2"/>
          <p:cNvSpPr>
            <a:spLocks noGrp="1"/>
          </p:cNvSpPr>
          <p:nvPr>
            <p:ph idx="1"/>
          </p:nvPr>
        </p:nvSpPr>
        <p:spPr>
          <a:xfrm>
            <a:off x="457200" y="2665731"/>
            <a:ext cx="8229600" cy="2701396"/>
          </a:xfrm>
        </p:spPr>
        <p:txBody>
          <a:bodyPr>
            <a:normAutofit/>
          </a:bodyPr>
          <a:lstStyle/>
          <a:p>
            <a:pPr marL="0" indent="0">
              <a:buNone/>
            </a:pPr>
            <a:r>
              <a:rPr lang="en-US" dirty="0">
                <a:latin typeface="Arial" panose="020B0604020202020204" pitchFamily="34" charset="0"/>
                <a:cs typeface="Arial" panose="020B0604020202020204" pitchFamily="34" charset="0"/>
              </a:rPr>
              <a:t>A quote line is an option within Texas SmartBuy to purchase contracted items or services that are not available on the Texas SmartBuy website.</a:t>
            </a:r>
          </a:p>
        </p:txBody>
      </p:sp>
    </p:spTree>
    <p:extLst>
      <p:ext uri="{BB962C8B-B14F-4D97-AF65-F5344CB8AC3E}">
        <p14:creationId xmlns:p14="http://schemas.microsoft.com/office/powerpoint/2010/main" val="4148599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8070</TotalTime>
  <Words>1600</Words>
  <Application>Microsoft Office PowerPoint</Application>
  <PresentationFormat>On-screen Show (4:3)</PresentationFormat>
  <Paragraphs>260</Paragraphs>
  <Slides>56</Slides>
  <Notes>56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56</vt:i4>
      </vt:variant>
    </vt:vector>
  </HeadingPairs>
  <TitlesOfParts>
    <vt:vector size="61" baseType="lpstr">
      <vt:lpstr>Arial</vt:lpstr>
      <vt:lpstr>Calibri</vt:lpstr>
      <vt:lpstr>Symbol</vt:lpstr>
      <vt:lpstr>Wingdings</vt:lpstr>
      <vt:lpstr>Office Theme</vt:lpstr>
      <vt:lpstr>TXMAS Quote Order Process</vt:lpstr>
      <vt:lpstr>Agenda</vt:lpstr>
      <vt:lpstr>PowerPoint Presentation</vt:lpstr>
      <vt:lpstr>PowerPoint Presentation</vt:lpstr>
      <vt:lpstr>What is a quote?</vt:lpstr>
      <vt:lpstr>Why use quotes on Texas SmartBuy?</vt:lpstr>
      <vt:lpstr>When to use a quote on Texas SmartBuy?</vt:lpstr>
      <vt:lpstr>Quote Order Process</vt:lpstr>
      <vt:lpstr>What is quote line?</vt:lpstr>
      <vt:lpstr>The total amount on the contractor/dealer quote must be equal to or less than the Texas SmartBuy purchase requisition.</vt:lpstr>
      <vt:lpstr>Are you ready to make a Quote Line?</vt:lpstr>
      <vt:lpstr>A valid Contractor/Dealer Quote MUST Contain the Following Information</vt:lpstr>
      <vt:lpstr>PowerPoint Presentation</vt:lpstr>
      <vt:lpstr>PowerPoint Presentation</vt:lpstr>
      <vt:lpstr>There are two options available to locate a TXMAS Contract Details Page</vt:lpstr>
      <vt:lpstr>Option 1</vt:lpstr>
      <vt:lpstr>Option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GSA contract Terms &amp; Conditions/Pricelist </vt:lpstr>
      <vt:lpstr>GSA contract Terms &amp; Conditions/Pricelist</vt:lpstr>
      <vt:lpstr>PowerPoint Presentation</vt:lpstr>
      <vt:lpstr>PowerPoint Presentation</vt:lpstr>
      <vt:lpstr>GSA Advantage</vt:lpstr>
      <vt:lpstr>Verifying TXMAS prices for an item not available in GSA eLibrary or based on a GSA contract.</vt:lpstr>
      <vt:lpstr>PowerPoint Presentation</vt:lpstr>
      <vt:lpstr>PowerPoint Presentation</vt:lpstr>
      <vt:lpstr>Example: Description on GSA T&amp;Cs</vt:lpstr>
      <vt:lpstr>PowerPoint Presentation</vt:lpstr>
      <vt:lpstr>You are ready to create a Purchase Requisition in Texas SmartBuy using a Quote Line if…</vt:lpstr>
      <vt:lpstr> Creating a TXMAS Quote Order in Texas SmartBuy</vt:lpstr>
      <vt:lpstr>PowerPoint Presentation</vt:lpstr>
      <vt:lpstr>When adding cents to the Quantity, the amount will initially appear in red font. Note the Total is correct.</vt:lpstr>
      <vt:lpstr>Once the cursor is clicked anywhere outside of the Quantity box, the font will turn black. Note the Total is correct.</vt:lpstr>
      <vt:lpstr>Price Validation</vt:lpstr>
      <vt:lpstr>What are incidentals?</vt:lpstr>
      <vt:lpstr>Incidentals (cont.)</vt:lpstr>
      <vt:lpstr>Example of an Incidental Item</vt:lpstr>
      <vt:lpstr>Example of an Incidental Service</vt:lpstr>
      <vt:lpstr>TXMAS Incidentals Tab</vt:lpstr>
      <vt:lpstr>TXMAS Incidentals Tab (cont.)</vt:lpstr>
      <vt:lpstr>Charges Tab</vt:lpstr>
      <vt:lpstr>Charges Tab (cont.)</vt:lpstr>
      <vt:lpstr>PowerPoint Presentation</vt:lpstr>
      <vt:lpstr>PowerPoint Presentation</vt:lpstr>
      <vt:lpstr>PowerPoint Presentation</vt:lpstr>
      <vt:lpstr>PowerPoint Presentation</vt:lpstr>
      <vt:lpstr>PowerPoint Presentation</vt:lpstr>
    </vt:vector>
  </TitlesOfParts>
  <Company>Texas Comptroller of Public Accounts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 Ann Reyes</dc:creator>
  <cp:lastModifiedBy>Richard San Jose</cp:lastModifiedBy>
  <cp:revision>755</cp:revision>
  <cp:lastPrinted>2018-03-29T16:01:49Z</cp:lastPrinted>
  <dcterms:created xsi:type="dcterms:W3CDTF">2015-01-26T17:25:54Z</dcterms:created>
  <dcterms:modified xsi:type="dcterms:W3CDTF">2018-04-10T15:32:32Z</dcterms:modified>
</cp:coreProperties>
</file>